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authors.xml" ContentType="application/vnd.ms-powerpoint.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60" r:id="rId1"/>
  </p:sldMasterIdLst>
  <p:notesMasterIdLst>
    <p:notesMasterId r:id="rId22"/>
  </p:notesMasterIdLst>
  <p:sldIdLst>
    <p:sldId id="361" r:id="rId2"/>
    <p:sldId id="360" r:id="rId3"/>
    <p:sldId id="363" r:id="rId4"/>
    <p:sldId id="335" r:id="rId5"/>
    <p:sldId id="293" r:id="rId6"/>
    <p:sldId id="344" r:id="rId7"/>
    <p:sldId id="353" r:id="rId8"/>
    <p:sldId id="354" r:id="rId9"/>
    <p:sldId id="349" r:id="rId10"/>
    <p:sldId id="345" r:id="rId11"/>
    <p:sldId id="362" r:id="rId12"/>
    <p:sldId id="346" r:id="rId13"/>
    <p:sldId id="322" r:id="rId14"/>
    <p:sldId id="347" r:id="rId15"/>
    <p:sldId id="320" r:id="rId16"/>
    <p:sldId id="357" r:id="rId17"/>
    <p:sldId id="356" r:id="rId18"/>
    <p:sldId id="351" r:id="rId19"/>
    <p:sldId id="364" r:id="rId20"/>
    <p:sldId id="365" r:id="rId21"/>
  </p:sldIdLst>
  <p:sldSz cx="12192000" cy="6858000"/>
  <p:notesSz cx="6858000" cy="9144000"/>
  <p:embeddedFontLst>
    <p:embeddedFont>
      <p:font typeface="나눔스퀘어 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17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E19A1A-A3F5-2B01-A9B8-0932A50EBC0B}" name="박범도" initials="컴박" userId="S::20231977@o365.hanbat.ac.kr::c07f2333-b91b-4d2d-b837-868ab01b1a8a" providerId="AD"/>
  <p188:author id="{B130F72C-31E5-6EBD-EE88-093483DADDF9}" name="강한성" initials="컴강" userId="S::20211867@o365.hanbat.ac.kr::53d3d114-6346-491a-99bc-54cbb5e08a7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85"/>
    <a:srgbClr val="A67C70"/>
    <a:srgbClr val="75593B"/>
    <a:srgbClr val="AA8256"/>
    <a:srgbClr val="C5AB95"/>
    <a:srgbClr val="E5DBD9"/>
    <a:srgbClr val="C00000"/>
    <a:srgbClr val="0165A5"/>
    <a:srgbClr val="83BBC4"/>
    <a:srgbClr val="F7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80236" autoAdjust="0"/>
  </p:normalViewPr>
  <p:slideViewPr>
    <p:cSldViewPr snapToGrid="0">
      <p:cViewPr varScale="1">
        <p:scale>
          <a:sx n="82" d="100"/>
          <a:sy n="82" d="100"/>
        </p:scale>
        <p:origin x="533" y="72"/>
      </p:cViewPr>
      <p:guideLst>
        <p:guide orient="horz" pos="2160"/>
        <p:guide pos="3840"/>
        <p:guide orient="horz" pos="4178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33" d="100"/>
        <a:sy n="1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8/10/relationships/authors" Target="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4191A-B7D4-2B4C-AB1C-07760A7D5E9A}" type="datetimeFigureOut">
              <a:rPr kumimoji="1" lang="ko-KR" altLang="en-US" smtClean="0"/>
              <a:t>2025-02-04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89FDB-850A-1A4E-B92E-9B6FD1D1308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327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306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+mj-ea"/>
                <a:ea typeface="+mj-ea"/>
              </a:rPr>
              <a:t>1. </a:t>
            </a:r>
            <a:r>
              <a:rPr lang="ko-KR" altLang="en-US" b="1" dirty="0">
                <a:latin typeface="+mj-ea"/>
                <a:ea typeface="+mj-ea"/>
              </a:rPr>
              <a:t>영상 인식 </a:t>
            </a:r>
            <a:r>
              <a:rPr lang="en-US" altLang="ko-KR" b="1" dirty="0">
                <a:latin typeface="+mj-ea"/>
                <a:ea typeface="+mj-ea"/>
              </a:rPr>
              <a:t>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YOLO (You Only Look Once)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실시간 객체 탐지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OpenCV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이미지 및 영상 처리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Detectron2</a:t>
            </a:r>
            <a:r>
              <a:rPr lang="en-US" altLang="ko-KR" dirty="0">
                <a:latin typeface="+mj-ea"/>
                <a:ea typeface="+mj-ea"/>
              </a:rPr>
              <a:t>: Facebook AI</a:t>
            </a:r>
            <a:r>
              <a:rPr lang="ko-KR" altLang="en-US" dirty="0">
                <a:latin typeface="+mj-ea"/>
                <a:ea typeface="+mj-ea"/>
              </a:rPr>
              <a:t>의 객체 탐지 프레임워크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+mj-ea"/>
                <a:ea typeface="+mj-ea"/>
              </a:rPr>
              <a:t>DeepSORT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객체 추적 알고리즘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+mj-ea"/>
                <a:ea typeface="+mj-ea"/>
              </a:rPr>
              <a:t>TensorRT</a:t>
            </a:r>
            <a:r>
              <a:rPr lang="en-US" altLang="ko-KR" dirty="0">
                <a:latin typeface="+mj-ea"/>
                <a:ea typeface="+mj-ea"/>
              </a:rPr>
              <a:t>: GPU </a:t>
            </a:r>
            <a:r>
              <a:rPr lang="ko-KR" altLang="en-US" dirty="0">
                <a:latin typeface="+mj-ea"/>
                <a:ea typeface="+mj-ea"/>
              </a:rPr>
              <a:t>가속 최적화 라이브러리</a:t>
            </a:r>
          </a:p>
          <a:p>
            <a:r>
              <a:rPr lang="en-US" altLang="ko-KR" b="1" dirty="0">
                <a:latin typeface="+mj-ea"/>
                <a:ea typeface="+mj-ea"/>
              </a:rPr>
              <a:t>2. </a:t>
            </a:r>
            <a:r>
              <a:rPr lang="ko-KR" altLang="en-US" b="1" dirty="0">
                <a:latin typeface="+mj-ea"/>
                <a:ea typeface="+mj-ea"/>
              </a:rPr>
              <a:t>데이터 분석 </a:t>
            </a:r>
            <a:r>
              <a:rPr lang="en-US" altLang="ko-KR" b="1" dirty="0">
                <a:latin typeface="+mj-ea"/>
                <a:ea typeface="+mj-ea"/>
              </a:rPr>
              <a:t>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LSTM (Long Short-Term Memory)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시계열 데이터 분석에 적합한 순환신경망</a:t>
            </a:r>
            <a:r>
              <a:rPr lang="en-US" altLang="ko-KR" dirty="0">
                <a:latin typeface="+mj-ea"/>
                <a:ea typeface="+mj-ea"/>
              </a:rPr>
              <a:t>(RNN)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Transformer</a:t>
            </a:r>
            <a:r>
              <a:rPr lang="en-US" altLang="ko-KR" dirty="0">
                <a:latin typeface="+mj-ea"/>
                <a:ea typeface="+mj-ea"/>
              </a:rPr>
              <a:t>: Attention </a:t>
            </a:r>
            <a:r>
              <a:rPr lang="ko-KR" altLang="en-US" dirty="0">
                <a:latin typeface="+mj-ea"/>
                <a:ea typeface="+mj-ea"/>
              </a:rPr>
              <a:t>기반 시계열 데이터 예측 모델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: Informer, Time Series Transformer)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ARIMA (</a:t>
            </a:r>
            <a:r>
              <a:rPr lang="en-US" altLang="ko-KR" b="1" dirty="0" err="1">
                <a:latin typeface="+mj-ea"/>
                <a:ea typeface="+mj-ea"/>
              </a:rPr>
              <a:t>AutoRegressive</a:t>
            </a:r>
            <a:r>
              <a:rPr lang="en-US" altLang="ko-KR" b="1" dirty="0">
                <a:latin typeface="+mj-ea"/>
                <a:ea typeface="+mj-ea"/>
              </a:rPr>
              <a:t> Integrated Moving Average)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시계열 예측 모델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Prophet</a:t>
            </a:r>
            <a:r>
              <a:rPr lang="en-US" altLang="ko-KR" dirty="0">
                <a:latin typeface="+mj-ea"/>
                <a:ea typeface="+mj-ea"/>
              </a:rPr>
              <a:t>: Facebook </a:t>
            </a:r>
            <a:r>
              <a:rPr lang="ko-KR" altLang="en-US" dirty="0">
                <a:latin typeface="+mj-ea"/>
                <a:ea typeface="+mj-ea"/>
              </a:rPr>
              <a:t>개발 시계열 예측 모델</a:t>
            </a:r>
          </a:p>
          <a:p>
            <a:r>
              <a:rPr lang="en-US" altLang="ko-KR" b="1" dirty="0">
                <a:latin typeface="+mj-ea"/>
                <a:ea typeface="+mj-ea"/>
              </a:rPr>
              <a:t>3. </a:t>
            </a:r>
            <a:r>
              <a:rPr lang="ko-KR" altLang="en-US" b="1" dirty="0">
                <a:latin typeface="+mj-ea"/>
                <a:ea typeface="+mj-ea"/>
              </a:rPr>
              <a:t>생성형 </a:t>
            </a:r>
            <a:r>
              <a:rPr lang="en-US" altLang="ko-KR" b="1" dirty="0">
                <a:latin typeface="+mj-ea"/>
                <a:ea typeface="+mj-ea"/>
              </a:rPr>
              <a:t>AI </a:t>
            </a:r>
            <a:r>
              <a:rPr lang="ko-KR" altLang="en-US" b="1" dirty="0">
                <a:latin typeface="+mj-ea"/>
                <a:ea typeface="+mj-ea"/>
              </a:rPr>
              <a:t>비서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GPT-4 / ChatGPT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텍스트 기반 생성형 </a:t>
            </a:r>
            <a:r>
              <a:rPr lang="en-US" altLang="ko-KR" dirty="0">
                <a:latin typeface="+mj-ea"/>
                <a:ea typeface="+mj-ea"/>
              </a:rPr>
              <a:t>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BERT (Bidirectional Encoder Representations from Transformers)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문맥 이해 </a:t>
            </a:r>
            <a:r>
              <a:rPr lang="en-US" altLang="ko-KR" dirty="0">
                <a:latin typeface="+mj-ea"/>
                <a:ea typeface="+mj-ea"/>
              </a:rPr>
              <a:t>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+mj-ea"/>
                <a:ea typeface="+mj-ea"/>
              </a:rPr>
              <a:t>LangChain</a:t>
            </a:r>
            <a:r>
              <a:rPr lang="en-US" altLang="ko-KR" dirty="0">
                <a:latin typeface="+mj-ea"/>
                <a:ea typeface="+mj-ea"/>
              </a:rPr>
              <a:t>: AI </a:t>
            </a:r>
            <a:r>
              <a:rPr lang="ko-KR" altLang="en-US" dirty="0">
                <a:latin typeface="+mj-ea"/>
                <a:ea typeface="+mj-ea"/>
              </a:rPr>
              <a:t>어시스턴트 개발 프레임워크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RAG (Retrieval-Augmented Generation)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문서 검색 후 </a:t>
            </a:r>
            <a:r>
              <a:rPr lang="en-US" altLang="ko-KR" dirty="0">
                <a:latin typeface="+mj-ea"/>
                <a:ea typeface="+mj-ea"/>
              </a:rPr>
              <a:t>AI </a:t>
            </a:r>
            <a:r>
              <a:rPr lang="ko-KR" altLang="en-US" dirty="0">
                <a:latin typeface="+mj-ea"/>
                <a:ea typeface="+mj-ea"/>
              </a:rPr>
              <a:t>생성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OpenAI API / </a:t>
            </a:r>
            <a:r>
              <a:rPr lang="en-US" altLang="ko-KR" b="1" dirty="0" err="1">
                <a:latin typeface="+mj-ea"/>
                <a:ea typeface="+mj-ea"/>
              </a:rPr>
              <a:t>LLaMA</a:t>
            </a:r>
            <a:r>
              <a:rPr lang="en-US" altLang="ko-KR" b="1" dirty="0">
                <a:latin typeface="+mj-ea"/>
                <a:ea typeface="+mj-ea"/>
              </a:rPr>
              <a:t> / Claude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다양한 생성형 </a:t>
            </a:r>
            <a:r>
              <a:rPr lang="en-US" altLang="ko-KR" dirty="0">
                <a:latin typeface="+mj-ea"/>
                <a:ea typeface="+mj-ea"/>
              </a:rPr>
              <a:t>AI </a:t>
            </a:r>
            <a:r>
              <a:rPr lang="ko-KR" altLang="en-US" dirty="0">
                <a:latin typeface="+mj-ea"/>
                <a:ea typeface="+mj-ea"/>
              </a:rPr>
              <a:t>모델 활용 가능</a:t>
            </a:r>
          </a:p>
          <a:p>
            <a:r>
              <a:rPr lang="en-US" altLang="ko-KR" b="1" dirty="0">
                <a:latin typeface="+mj-ea"/>
                <a:ea typeface="+mj-ea"/>
              </a:rPr>
              <a:t>4. 6G </a:t>
            </a:r>
            <a:r>
              <a:rPr lang="ko-KR" altLang="en-US" b="1" dirty="0">
                <a:latin typeface="+mj-ea"/>
                <a:ea typeface="+mj-ea"/>
              </a:rPr>
              <a:t>네트워크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Terahertz (THz) </a:t>
            </a:r>
            <a:r>
              <a:rPr lang="ko-KR" altLang="en-US" b="1" dirty="0">
                <a:latin typeface="+mj-ea"/>
                <a:ea typeface="+mj-ea"/>
              </a:rPr>
              <a:t>통신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초고속 데이터 전송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LEO (Low Earth Orbit) </a:t>
            </a:r>
            <a:r>
              <a:rPr lang="ko-KR" altLang="en-US" b="1" dirty="0">
                <a:latin typeface="+mj-ea"/>
                <a:ea typeface="+mj-ea"/>
              </a:rPr>
              <a:t>위성 네트워크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저궤도 위성을 활용한 광역 네트워크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5G/6G Core Network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차세대 이동통신 핵심 네트워크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MEC (Multi-access Edge Computing)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엣지</a:t>
            </a:r>
            <a:r>
              <a:rPr lang="ko-KR" altLang="en-US" dirty="0">
                <a:latin typeface="+mj-ea"/>
                <a:ea typeface="+mj-ea"/>
              </a:rPr>
              <a:t> 컴퓨팅을 통한 실시간 데이터 처리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Open RAN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개방형 </a:t>
            </a:r>
            <a:r>
              <a:rPr lang="en-US" altLang="ko-KR" dirty="0">
                <a:latin typeface="+mj-ea"/>
                <a:ea typeface="+mj-ea"/>
              </a:rPr>
              <a:t>6G </a:t>
            </a:r>
            <a:r>
              <a:rPr lang="ko-KR" altLang="en-US" dirty="0">
                <a:latin typeface="+mj-ea"/>
                <a:ea typeface="+mj-ea"/>
              </a:rPr>
              <a:t>네트워크 구축 기술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7516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+mj-ea"/>
                <a:ea typeface="+mj-ea"/>
              </a:rPr>
              <a:t>1. </a:t>
            </a:r>
            <a:r>
              <a:rPr lang="ko-KR" altLang="en-US" b="1" dirty="0">
                <a:latin typeface="+mj-ea"/>
                <a:ea typeface="+mj-ea"/>
              </a:rPr>
              <a:t>스마트 시티 프로젝트 </a:t>
            </a:r>
            <a:r>
              <a:rPr lang="en-US" altLang="ko-KR" b="1" dirty="0">
                <a:latin typeface="+mj-ea"/>
                <a:ea typeface="+mj-ea"/>
              </a:rPr>
              <a:t>(B2G)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AWS IoT / Azure IoT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스마트 시티 인프라 클라우드 관리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Edge AI (NVIDIA Jetson, Intel </a:t>
            </a:r>
            <a:r>
              <a:rPr lang="en-US" altLang="ko-KR" b="1" dirty="0" err="1">
                <a:latin typeface="+mj-ea"/>
                <a:ea typeface="+mj-ea"/>
              </a:rPr>
              <a:t>Movidius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실시간 데이터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GIS (Geographic Information System)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도시 데이터 시각화 및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Digital Twin (</a:t>
            </a:r>
            <a:r>
              <a:rPr lang="ko-KR" altLang="en-US" b="1" dirty="0">
                <a:latin typeface="+mj-ea"/>
                <a:ea typeface="+mj-ea"/>
              </a:rPr>
              <a:t>디지털 트윈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가상 도시 모델링 기술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+mj-ea"/>
                <a:ea typeface="+mj-ea"/>
              </a:rPr>
              <a:t>LoRaWAN</a:t>
            </a:r>
            <a:r>
              <a:rPr lang="en-US" altLang="ko-KR" b="1" dirty="0">
                <a:latin typeface="+mj-ea"/>
                <a:ea typeface="+mj-ea"/>
              </a:rPr>
              <a:t> / NB-IoT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저전력 </a:t>
            </a:r>
            <a:r>
              <a:rPr lang="en-US" altLang="ko-KR" dirty="0">
                <a:latin typeface="+mj-ea"/>
                <a:ea typeface="+mj-ea"/>
              </a:rPr>
              <a:t>IoT </a:t>
            </a:r>
            <a:r>
              <a:rPr lang="ko-KR" altLang="en-US" dirty="0">
                <a:latin typeface="+mj-ea"/>
                <a:ea typeface="+mj-ea"/>
              </a:rPr>
              <a:t>센서 네트워크</a:t>
            </a:r>
          </a:p>
          <a:p>
            <a:r>
              <a:rPr lang="en-US" altLang="ko-KR" b="1" dirty="0">
                <a:latin typeface="+mj-ea"/>
                <a:ea typeface="+mj-ea"/>
              </a:rPr>
              <a:t>2. </a:t>
            </a:r>
            <a:r>
              <a:rPr lang="ko-KR" altLang="en-US" b="1" dirty="0">
                <a:latin typeface="+mj-ea"/>
                <a:ea typeface="+mj-ea"/>
              </a:rPr>
              <a:t>도시 청소 및 환경 관리 </a:t>
            </a:r>
            <a:r>
              <a:rPr lang="en-US" altLang="ko-KR" b="1" dirty="0">
                <a:latin typeface="+mj-ea"/>
                <a:ea typeface="+mj-ea"/>
              </a:rPr>
              <a:t>(B2G)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Autonomous Drones (</a:t>
            </a:r>
            <a:r>
              <a:rPr lang="ko-KR" altLang="en-US" b="1" dirty="0">
                <a:latin typeface="+mj-ea"/>
                <a:ea typeface="+mj-ea"/>
              </a:rPr>
              <a:t>자율 </a:t>
            </a:r>
            <a:r>
              <a:rPr lang="ko-KR" altLang="en-US" b="1" dirty="0" err="1">
                <a:latin typeface="+mj-ea"/>
                <a:ea typeface="+mj-ea"/>
              </a:rPr>
              <a:t>드론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공기 질 모니터링 및 감시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Edge AI </a:t>
            </a:r>
            <a:r>
              <a:rPr lang="ko-KR" altLang="en-US" b="1" dirty="0">
                <a:latin typeface="+mj-ea"/>
                <a:ea typeface="+mj-ea"/>
              </a:rPr>
              <a:t>분석 </a:t>
            </a:r>
            <a:r>
              <a:rPr lang="en-US" altLang="ko-KR" b="1" dirty="0">
                <a:latin typeface="+mj-ea"/>
                <a:ea typeface="+mj-ea"/>
              </a:rPr>
              <a:t>(Jetson Xavier, Coral Edge TPU)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실시간 </a:t>
            </a:r>
            <a:r>
              <a:rPr lang="en-US" altLang="ko-KR" dirty="0">
                <a:latin typeface="+mj-ea"/>
                <a:ea typeface="+mj-ea"/>
              </a:rPr>
              <a:t>AI </a:t>
            </a:r>
            <a:r>
              <a:rPr lang="ko-KR" altLang="en-US" dirty="0">
                <a:latin typeface="+mj-ea"/>
                <a:ea typeface="+mj-ea"/>
              </a:rPr>
              <a:t>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Smart Waste Management (</a:t>
            </a:r>
            <a:r>
              <a:rPr lang="ko-KR" altLang="en-US" b="1" dirty="0">
                <a:latin typeface="+mj-ea"/>
                <a:ea typeface="+mj-ea"/>
              </a:rPr>
              <a:t>스마트 쓰레기통</a:t>
            </a:r>
            <a:r>
              <a:rPr lang="en-US" altLang="ko-KR" b="1" dirty="0">
                <a:latin typeface="+mj-ea"/>
                <a:ea typeface="+mj-ea"/>
              </a:rPr>
              <a:t>, IoT </a:t>
            </a:r>
            <a:r>
              <a:rPr lang="ko-KR" altLang="en-US" b="1" dirty="0">
                <a:latin typeface="+mj-ea"/>
                <a:ea typeface="+mj-ea"/>
              </a:rPr>
              <a:t>센서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쓰레기 수거 최적화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AI </a:t>
            </a:r>
            <a:r>
              <a:rPr lang="ko-KR" altLang="en-US" b="1" dirty="0">
                <a:latin typeface="+mj-ea"/>
                <a:ea typeface="+mj-ea"/>
              </a:rPr>
              <a:t>기반 예측 모델 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en-US" altLang="ko-KR" b="1" dirty="0" err="1">
                <a:latin typeface="+mj-ea"/>
                <a:ea typeface="+mj-ea"/>
              </a:rPr>
              <a:t>DeepAR</a:t>
            </a:r>
            <a:r>
              <a:rPr lang="en-US" altLang="ko-KR" b="1" dirty="0">
                <a:latin typeface="+mj-ea"/>
                <a:ea typeface="+mj-ea"/>
              </a:rPr>
              <a:t>, Facebook Prophet)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배출량 예측 최적화</a:t>
            </a:r>
          </a:p>
          <a:p>
            <a:r>
              <a:rPr lang="en-US" altLang="ko-KR" b="1" dirty="0">
                <a:latin typeface="+mj-ea"/>
                <a:ea typeface="+mj-ea"/>
              </a:rPr>
              <a:t>3. B2B </a:t>
            </a:r>
            <a:r>
              <a:rPr lang="ko-KR" altLang="en-US" b="1" dirty="0">
                <a:latin typeface="+mj-ea"/>
                <a:ea typeface="+mj-ea"/>
              </a:rPr>
              <a:t>협업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+mj-ea"/>
                <a:ea typeface="+mj-ea"/>
              </a:rPr>
              <a:t>AIoT</a:t>
            </a:r>
            <a:r>
              <a:rPr lang="en-US" altLang="ko-KR" b="1" dirty="0">
                <a:latin typeface="+mj-ea"/>
                <a:ea typeface="+mj-ea"/>
              </a:rPr>
              <a:t> (AI + IoT)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스마트 센서 및 </a:t>
            </a:r>
            <a:r>
              <a:rPr lang="en-US" altLang="ko-KR" dirty="0">
                <a:latin typeface="+mj-ea"/>
                <a:ea typeface="+mj-ea"/>
              </a:rPr>
              <a:t>AI </a:t>
            </a:r>
            <a:r>
              <a:rPr lang="ko-KR" altLang="en-US" dirty="0">
                <a:latin typeface="+mj-ea"/>
                <a:ea typeface="+mj-ea"/>
              </a:rPr>
              <a:t>기반 자동화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Digital Twin for Manufacturing</a:t>
            </a:r>
            <a:r>
              <a:rPr lang="en-US" altLang="ko-KR" dirty="0">
                <a:latin typeface="+mj-ea"/>
                <a:ea typeface="+mj-ea"/>
              </a:rPr>
              <a:t>: AI </a:t>
            </a:r>
            <a:r>
              <a:rPr lang="ko-KR" altLang="en-US" dirty="0">
                <a:latin typeface="+mj-ea"/>
                <a:ea typeface="+mj-ea"/>
              </a:rPr>
              <a:t>기반 공정 최적화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Cloud AI Services (AWS, Google AI, Azure AI)</a:t>
            </a:r>
            <a:r>
              <a:rPr lang="en-US" altLang="ko-KR" dirty="0">
                <a:latin typeface="+mj-ea"/>
                <a:ea typeface="+mj-ea"/>
              </a:rPr>
              <a:t>: AI </a:t>
            </a:r>
            <a:r>
              <a:rPr lang="ko-KR" altLang="en-US" dirty="0">
                <a:latin typeface="+mj-ea"/>
                <a:ea typeface="+mj-ea"/>
              </a:rPr>
              <a:t>기반 분석 서비스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Blockchain for Data Security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보안 강화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428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57CE3-BBDB-FF12-D650-570E888C4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25DDA7-95E2-4083-F8EA-64333E076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3BA6FC-77ED-EFCD-4029-819E35E41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>
                <a:latin typeface="+mj-ea"/>
                <a:ea typeface="+mj-ea"/>
              </a:rPr>
              <a:t>1. CCTV </a:t>
            </a:r>
            <a:r>
              <a:rPr lang="ko-KR" altLang="en-US" b="1" dirty="0">
                <a:latin typeface="+mj-ea"/>
                <a:ea typeface="+mj-ea"/>
              </a:rPr>
              <a:t>데이터 익명화 및 암호화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Homomorphic Encryption (</a:t>
            </a:r>
            <a:r>
              <a:rPr lang="ko-KR" altLang="en-US" b="1" dirty="0">
                <a:latin typeface="+mj-ea"/>
                <a:ea typeface="+mj-ea"/>
              </a:rPr>
              <a:t>동형 암호화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암호화된 상태에서 데이터 분석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Federated Learning (</a:t>
            </a:r>
            <a:r>
              <a:rPr lang="ko-KR" altLang="en-US" b="1" dirty="0">
                <a:latin typeface="+mj-ea"/>
                <a:ea typeface="+mj-ea"/>
              </a:rPr>
              <a:t>연합 학습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분산 데이터 학습 방식 </a:t>
            </a:r>
            <a:r>
              <a:rPr lang="en-US" altLang="ko-KR" dirty="0">
                <a:latin typeface="+mj-ea"/>
                <a:ea typeface="+mj-ea"/>
              </a:rPr>
              <a:t>(Google TensorFlow Federated </a:t>
            </a:r>
            <a:r>
              <a:rPr lang="ko-KR" altLang="en-US" dirty="0">
                <a:latin typeface="+mj-ea"/>
                <a:ea typeface="+mj-ea"/>
              </a:rPr>
              <a:t>등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Differential Privacy (</a:t>
            </a:r>
            <a:r>
              <a:rPr lang="ko-KR" altLang="en-US" b="1" dirty="0">
                <a:latin typeface="+mj-ea"/>
                <a:ea typeface="+mj-ea"/>
              </a:rPr>
              <a:t>차등 개인정보 보호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익명성을 유지한 데이터 분석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Zero Trust Security Model (</a:t>
            </a:r>
            <a:r>
              <a:rPr lang="ko-KR" altLang="en-US" b="1" dirty="0">
                <a:latin typeface="+mj-ea"/>
                <a:ea typeface="+mj-ea"/>
              </a:rPr>
              <a:t>제로 트러스트 보안 모델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보안 강화</a:t>
            </a:r>
          </a:p>
          <a:p>
            <a:r>
              <a:rPr lang="en-US" altLang="ko-KR" b="1" dirty="0">
                <a:latin typeface="+mj-ea"/>
                <a:ea typeface="+mj-ea"/>
              </a:rPr>
              <a:t>2. AI </a:t>
            </a:r>
            <a:r>
              <a:rPr lang="ko-KR" altLang="en-US" b="1" dirty="0">
                <a:latin typeface="+mj-ea"/>
                <a:ea typeface="+mj-ea"/>
              </a:rPr>
              <a:t>모니터링 시스템의 환경 개선 목적 활용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Explainable AI (XAI)</a:t>
            </a:r>
            <a:r>
              <a:rPr lang="en-US" altLang="ko-KR" dirty="0">
                <a:latin typeface="+mj-ea"/>
                <a:ea typeface="+mj-ea"/>
              </a:rPr>
              <a:t>: AI </a:t>
            </a:r>
            <a:r>
              <a:rPr lang="ko-KR" altLang="en-US" dirty="0">
                <a:latin typeface="+mj-ea"/>
                <a:ea typeface="+mj-ea"/>
              </a:rPr>
              <a:t>의사결정의 투명성 확보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Bias Detection &amp; Mitigation</a:t>
            </a:r>
            <a:r>
              <a:rPr lang="en-US" altLang="ko-KR" dirty="0">
                <a:latin typeface="+mj-ea"/>
                <a:ea typeface="+mj-ea"/>
              </a:rPr>
              <a:t>: AI </a:t>
            </a:r>
            <a:r>
              <a:rPr lang="ko-KR" altLang="en-US" dirty="0">
                <a:latin typeface="+mj-ea"/>
                <a:ea typeface="+mj-ea"/>
              </a:rPr>
              <a:t>윤리적 편향 최소화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AI Fairness 360 (IBM), </a:t>
            </a:r>
            <a:r>
              <a:rPr lang="en-US" altLang="ko-KR" b="1" dirty="0" err="1">
                <a:latin typeface="+mj-ea"/>
                <a:ea typeface="+mj-ea"/>
              </a:rPr>
              <a:t>FairLearn</a:t>
            </a:r>
            <a:r>
              <a:rPr lang="en-US" altLang="ko-KR" b="1" dirty="0">
                <a:latin typeface="+mj-ea"/>
                <a:ea typeface="+mj-ea"/>
              </a:rPr>
              <a:t> (Microsoft)</a:t>
            </a:r>
            <a:r>
              <a:rPr lang="en-US" altLang="ko-KR" dirty="0">
                <a:latin typeface="+mj-ea"/>
                <a:ea typeface="+mj-ea"/>
              </a:rPr>
              <a:t>: AI </a:t>
            </a:r>
            <a:r>
              <a:rPr lang="ko-KR" altLang="en-US" dirty="0">
                <a:latin typeface="+mj-ea"/>
                <a:ea typeface="+mj-ea"/>
              </a:rPr>
              <a:t>공정성 분석 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ea"/>
                <a:ea typeface="+mj-ea"/>
              </a:rPr>
              <a:t>Data Masking &amp; Anonymization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개인정보 보호 기술 </a:t>
            </a:r>
            <a:r>
              <a:rPr lang="en-US" altLang="ko-KR" dirty="0">
                <a:latin typeface="+mj-ea"/>
                <a:ea typeface="+mj-ea"/>
              </a:rPr>
              <a:t>(Google K-Anonymity </a:t>
            </a:r>
            <a:r>
              <a:rPr lang="ko-KR" altLang="en-US" dirty="0">
                <a:latin typeface="+mj-ea"/>
                <a:ea typeface="+mj-ea"/>
              </a:rPr>
              <a:t>등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BB904-3C44-8181-7B53-188B30990E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6381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B20C9-F852-F3FD-5F61-9B08C7577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68B7E3-2E4E-DDB6-A330-C8AD61D58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A5C6D7-75C8-8629-4391-3DD9DBFF3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4EA655-CEFF-460C-4DD5-405B86493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6220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49FF4-CEE8-E8CD-6887-58E70CBC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1233ED-7007-81AC-9004-0EDDF8A63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0A3046B-1236-649A-27A6-1DD3F1A46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E64CF3-495F-B454-216C-7F9671016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9937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D1F44-B009-5D23-A0CF-A86711ACB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03CCD7-C884-1138-62E0-0212DCF36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4024B3-2774-AF73-07C0-5037059A7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B5FE0-F866-A1F2-7B46-FB6B04FF3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1439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91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D1F44-B009-5D23-A0CF-A86711ACB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03CCD7-C884-1138-62E0-0212DCF36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4024B3-2774-AF73-07C0-5037059A7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8B5FE0-F866-A1F2-7B46-FB6B04FF3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143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0699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914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40EA3-DE91-AA76-07B3-1BF278F89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5D61AD-377D-ADA3-5156-176E2A288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CA83DB-198E-ADDB-BF56-7C2AC9E4E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22FFBF-7884-7B02-AFC5-A89559816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16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4ACAC-9883-F9DD-5AB8-91D67EB0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0341AD-6B97-7250-FF20-F34A4995A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F2991C-3335-38C3-2461-D37BB49E4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9EA1C4-7500-AC86-EA43-6FFB997FF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26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6717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E3464-5B91-2E7F-C889-ED805E090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C7214F-C07C-D8C6-FC41-FE889EE55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30B67D-4427-E837-8906-158C71811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61AC52-10E3-68DB-39EA-77BDDFF48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7007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589FDB-850A-1A4E-B92E-9B6FD1D1308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6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200341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438359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  <p:pic>
        <p:nvPicPr>
          <p:cNvPr id="7" name="object 13">
            <a:extLst>
              <a:ext uri="{FF2B5EF4-FFF2-40B4-BE49-F238E27FC236}">
                <a16:creationId xmlns:a16="http://schemas.microsoft.com/office/drawing/2014/main" id="{557DDF61-BF1A-BF0D-C3F4-543F038C525D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554576" y="6526924"/>
            <a:ext cx="807719" cy="172186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E299379D-9B61-0ACC-0E0D-DDD863C0D27C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78351" y="6538464"/>
            <a:ext cx="913709" cy="137175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71180BC4-5D9B-F054-FABC-4AB5AF7FAF58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510649" y="6552806"/>
            <a:ext cx="1202486" cy="137426"/>
          </a:xfrm>
          <a:prstGeom prst="rect">
            <a:avLst/>
          </a:prstGeom>
        </p:spPr>
      </p:pic>
      <p:pic>
        <p:nvPicPr>
          <p:cNvPr id="10" name="object 16">
            <a:extLst>
              <a:ext uri="{FF2B5EF4-FFF2-40B4-BE49-F238E27FC236}">
                <a16:creationId xmlns:a16="http://schemas.microsoft.com/office/drawing/2014/main" id="{57908FC6-CA17-1D4F-1536-4D7BD466A100}"/>
              </a:ext>
            </a:extLst>
          </p:cNvPr>
          <p:cNvPicPr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652" y="6461596"/>
            <a:ext cx="1282871" cy="2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7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0712" y="672541"/>
            <a:ext cx="8911590" cy="391794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1514460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0712" y="672541"/>
            <a:ext cx="8911590" cy="391794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49826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</p:spTree>
    <p:extLst>
      <p:ext uri="{BB962C8B-B14F-4D97-AF65-F5344CB8AC3E}">
        <p14:creationId xmlns:p14="http://schemas.microsoft.com/office/powerpoint/2010/main" val="946173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CB278-1BD0-6BFC-CDC1-9F417EB6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6F7D81-CD97-D9DF-1367-92F208498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663CD-0961-31C5-41C0-27790428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567A79-204F-5702-4555-72E2890B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2903F0-50CE-2787-7DE6-2C9B36FB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834E0-937E-BA4C-B376-7B5F4BD2C7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531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66A6"/>
                </a:solidFill>
                <a:latin typeface="Malgun Gothic"/>
                <a:cs typeface="Malgun Gothic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spc="-25" dirty="0"/>
              <a:t>‹#›</a:t>
            </a:fld>
            <a:endParaRPr spc="-25"/>
          </a:p>
        </p:txBody>
      </p:sp>
      <p:pic>
        <p:nvPicPr>
          <p:cNvPr id="7" name="object 13">
            <a:extLst>
              <a:ext uri="{FF2B5EF4-FFF2-40B4-BE49-F238E27FC236}">
                <a16:creationId xmlns:a16="http://schemas.microsoft.com/office/drawing/2014/main" id="{2D356175-F3DE-DC70-0B49-943BE9C8FDF0}"/>
              </a:ext>
            </a:extLst>
          </p:cNvPr>
          <p:cNvPicPr/>
          <p:nvPr userDrawn="1"/>
        </p:nvPicPr>
        <p:blipFill>
          <a:blip r:embed="rId9" cstate="print"/>
          <a:stretch>
            <a:fillRect/>
          </a:stretch>
        </p:blipFill>
        <p:spPr>
          <a:xfrm>
            <a:off x="1554576" y="6526924"/>
            <a:ext cx="807719" cy="172186"/>
          </a:xfrm>
          <a:prstGeom prst="rect">
            <a:avLst/>
          </a:prstGeom>
        </p:spPr>
      </p:pic>
      <p:pic>
        <p:nvPicPr>
          <p:cNvPr id="8" name="object 14">
            <a:extLst>
              <a:ext uri="{FF2B5EF4-FFF2-40B4-BE49-F238E27FC236}">
                <a16:creationId xmlns:a16="http://schemas.microsoft.com/office/drawing/2014/main" id="{9E8921C5-3402-F6BA-FE74-8EF0FD8B6AC8}"/>
              </a:ext>
            </a:extLst>
          </p:cNvPr>
          <p:cNvPicPr/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2478351" y="6538464"/>
            <a:ext cx="913709" cy="137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E2B523-96C1-FA44-45DE-C2F622FEB09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71705" y="6498684"/>
            <a:ext cx="1270818" cy="2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7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8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mailto:pbeomdo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2D081-7A39-A8B7-D30B-CF33A8DE2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3BC9CEE-3BAA-872F-6CAD-F47981F56A94}"/>
              </a:ext>
            </a:extLst>
          </p:cNvPr>
          <p:cNvPicPr/>
          <p:nvPr/>
        </p:nvPicPr>
        <p:blipFill>
          <a:blip r:embed="rId3">
            <a:alphaModFix amt="79000"/>
          </a:blip>
          <a:srcRect l="4911" t="15824" r="4911"/>
          <a:stretch/>
        </p:blipFill>
        <p:spPr>
          <a:xfrm>
            <a:off x="7172582" y="0"/>
            <a:ext cx="5019418" cy="686711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7980DFAC-8501-AB37-04E3-539349AE8DCE}"/>
              </a:ext>
            </a:extLst>
          </p:cNvPr>
          <p:cNvSpPr txBox="1"/>
          <p:nvPr/>
        </p:nvSpPr>
        <p:spPr>
          <a:xfrm>
            <a:off x="415730" y="5140658"/>
            <a:ext cx="5680270" cy="83375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+mj-ea"/>
                <a:ea typeface="+mj-ea"/>
                <a:cs typeface="Malgun Gothic"/>
              </a:rPr>
              <a:t>팀원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: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박범도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김준서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,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박선아</a:t>
            </a:r>
            <a:endParaRPr kumimoji="0"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Malgun Gothic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발표자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: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박범도 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  <a:hlinkClick r:id="rId4"/>
              </a:rPr>
              <a:t>pbeomdo@gmail.com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  </a:t>
            </a:r>
            <a:endParaRPr lang="en-US" altLang="ko-KR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Malgun Gothic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발표일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: 2025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+mj-ea"/>
                <a:ea typeface="+mj-ea"/>
                <a:cs typeface="Malgun Gothic"/>
              </a:rPr>
              <a:t>.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2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+mj-ea"/>
                <a:ea typeface="+mj-ea"/>
                <a:cs typeface="Malgun Gothic"/>
              </a:rPr>
              <a:t>. 6.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Malgun Gothic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5AA13911-79FA-7CD2-FD44-48BDC437AC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5730" y="3429000"/>
            <a:ext cx="6378103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ko-KR" altLang="en-US" sz="2800" b="1" dirty="0">
                <a:latin typeface="+mj-ea"/>
              </a:rPr>
              <a:t>스마트 쓰레기 배출 모니터링 및 최적화 솔루션</a:t>
            </a:r>
            <a:r>
              <a:rPr lang="en-US" altLang="ko-KR" sz="2800" b="1" dirty="0">
                <a:latin typeface="+mj-ea"/>
              </a:rPr>
              <a:t>(ECO GA Waste)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7F43B61-94AF-41BD-E0A5-0354200679DA}"/>
              </a:ext>
            </a:extLst>
          </p:cNvPr>
          <p:cNvSpPr txBox="1"/>
          <p:nvPr/>
        </p:nvSpPr>
        <p:spPr>
          <a:xfrm>
            <a:off x="451826" y="4301217"/>
            <a:ext cx="6342007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Real-Time Waste Disposal Monitoring and Optimization Solution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87A63-C1B3-B20C-96C5-5654CDB50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30" y="426945"/>
            <a:ext cx="2460038" cy="5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1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485A2-97DA-93B8-A6DE-F3BFC1EF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B2C70E-CA28-0C5E-2850-89A440102DFF}"/>
              </a:ext>
            </a:extLst>
          </p:cNvPr>
          <p:cNvGrpSpPr/>
          <p:nvPr/>
        </p:nvGrpSpPr>
        <p:grpSpPr>
          <a:xfrm>
            <a:off x="2947870" y="1687598"/>
            <a:ext cx="6982697" cy="2538907"/>
            <a:chOff x="3073400" y="1659467"/>
            <a:chExt cx="6852563" cy="253890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A2051690-EFD5-248E-25B1-45DB52CA31F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F010B898-00DC-5F41-9BAC-E4C542C81557}"/>
                </a:ext>
              </a:extLst>
            </p:cNvPr>
            <p:cNvSpPr txBox="1"/>
            <p:nvPr/>
          </p:nvSpPr>
          <p:spPr>
            <a:xfrm>
              <a:off x="3273722" y="1659467"/>
              <a:ext cx="6652241" cy="266098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Real-Time Waste Disposal Monitoring and Optimization Solution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00F61C-A510-3A3B-7B28-BFE180D3E905}"/>
                </a:ext>
              </a:extLst>
            </p:cNvPr>
            <p:cNvSpPr txBox="1"/>
            <p:nvPr/>
          </p:nvSpPr>
          <p:spPr>
            <a:xfrm>
              <a:off x="3273722" y="2985370"/>
              <a:ext cx="643132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spcBef>
                  <a:spcPts val="635"/>
                </a:spcBef>
                <a:defRPr/>
              </a:pPr>
              <a:r>
                <a:rPr lang="en-US" altLang="ko-KR" sz="4800" b="1" spc="-10" dirty="0">
                  <a:solidFill>
                    <a:srgbClr val="0066A6"/>
                  </a:solidFill>
                  <a:latin typeface="+mj-ea"/>
                  <a:ea typeface="+mj-ea"/>
                  <a:cs typeface="Malgun Gothic"/>
                </a:rPr>
                <a:t>03</a:t>
              </a:r>
              <a:r>
                <a:rPr kumimoji="0" lang="en-US" altLang="ko-KR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 </a:t>
              </a:r>
              <a:r>
                <a:rPr kumimoji="0" lang="ko-KR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사용자 이용 시나리오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351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FDFF3-8F45-F3E6-847C-940B364DE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0C499-F20C-2201-7197-7C14984E3932}"/>
              </a:ext>
            </a:extLst>
          </p:cNvPr>
          <p:cNvSpPr txBox="1"/>
          <p:nvPr/>
        </p:nvSpPr>
        <p:spPr>
          <a:xfrm>
            <a:off x="586428" y="1456771"/>
            <a:ext cx="11367287" cy="5033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실시간 쓰레기통 모니터링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YOLO, OpenCV, Detectron2,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DeepSORT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TensorRT</a:t>
            </a:r>
            <a:endParaRPr lang="en-US" altLang="ko-KR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도시 곳곳의 </a:t>
            </a:r>
            <a:r>
              <a:rPr lang="en-US" altLang="ko-KR" dirty="0"/>
              <a:t>CCTV</a:t>
            </a:r>
            <a:r>
              <a:rPr lang="ko-KR" altLang="en-US" dirty="0"/>
              <a:t>가 쓰레기통 상태를 실시간 모니터링하며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b="1" dirty="0">
                <a:solidFill>
                  <a:srgbClr val="C00000"/>
                </a:solidFill>
              </a:rPr>
              <a:t>AI</a:t>
            </a:r>
            <a:r>
              <a:rPr lang="ko-KR" altLang="en-US" b="1" dirty="0">
                <a:solidFill>
                  <a:srgbClr val="C00000"/>
                </a:solidFill>
              </a:rPr>
              <a:t>가 쓰레기의 채워진 정도를 분석하고 전송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b="1" dirty="0"/>
              <a:t>AI </a:t>
            </a:r>
            <a:r>
              <a:rPr lang="ko-KR" altLang="en-US" b="1" dirty="0"/>
              <a:t>비서 수거 알림</a:t>
            </a:r>
            <a:r>
              <a:rPr kumimoji="0" lang="ko-KR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GPT-4 / </a:t>
            </a:r>
            <a:r>
              <a:rPr kumimoji="0" lang="ko-KR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ChatGPT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BERT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LangChain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RAG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OpenAI</a:t>
            </a:r>
            <a:r>
              <a:rPr kumimoji="0" lang="ko-KR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API</a:t>
            </a:r>
            <a:endParaRPr lang="ko-KR" altLang="en-US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쓰레기통의 수거가 필요하면</a:t>
            </a:r>
            <a:r>
              <a:rPr lang="en-US" altLang="ko-KR" dirty="0"/>
              <a:t>,</a:t>
            </a:r>
            <a:r>
              <a:rPr lang="ko-KR" altLang="en-US" dirty="0"/>
              <a:t> 생성형 </a:t>
            </a:r>
            <a:r>
              <a:rPr lang="en-US" altLang="ko-KR" dirty="0"/>
              <a:t>AI </a:t>
            </a:r>
            <a:r>
              <a:rPr lang="ko-KR" altLang="en-US" dirty="0"/>
              <a:t>비서가 유관 기관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지자체</a:t>
            </a:r>
            <a:r>
              <a:rPr lang="en-US" altLang="ko-KR" dirty="0"/>
              <a:t>, </a:t>
            </a:r>
            <a:r>
              <a:rPr lang="ko-KR" altLang="en-US" dirty="0"/>
              <a:t>청소 업체 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b="1" dirty="0">
                <a:solidFill>
                  <a:srgbClr val="C00000"/>
                </a:solidFill>
              </a:rPr>
              <a:t>수거 요청 알림을 전송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최적의 수거 경로 제안 </a:t>
            </a:r>
            <a:r>
              <a:rPr lang="en-US" altLang="ko-KR" sz="12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A*, Dijkstra, </a:t>
            </a:r>
            <a:r>
              <a:rPr lang="ko-KR" altLang="en-US" sz="12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강화 학습</a:t>
            </a:r>
            <a:r>
              <a:rPr lang="en-US" altLang="ko-KR" sz="12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GIS, </a:t>
            </a:r>
            <a:r>
              <a:rPr lang="ko-KR" altLang="en-US" sz="12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교통 데이터 반영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C00000"/>
                </a:solidFill>
              </a:rPr>
              <a:t>생성형 </a:t>
            </a:r>
            <a:r>
              <a:rPr lang="en-US" altLang="ko-KR" dirty="0">
                <a:solidFill>
                  <a:srgbClr val="C00000"/>
                </a:solidFill>
              </a:rPr>
              <a:t>AI </a:t>
            </a:r>
            <a:r>
              <a:rPr lang="ko-KR" altLang="en-US" dirty="0">
                <a:solidFill>
                  <a:srgbClr val="C00000"/>
                </a:solidFill>
              </a:rPr>
              <a:t>비서가</a:t>
            </a:r>
            <a:r>
              <a:rPr lang="ko-KR" altLang="en-US" dirty="0"/>
              <a:t> 최단경로 알고리즘 및 </a:t>
            </a:r>
            <a:r>
              <a:rPr lang="en-US" altLang="ko-KR" dirty="0"/>
              <a:t>GPS</a:t>
            </a:r>
            <a:r>
              <a:rPr lang="ko-KR" altLang="en-US" dirty="0"/>
              <a:t> 기반으로 산출한 </a:t>
            </a:r>
            <a:br>
              <a:rPr lang="en-US" altLang="ko-KR" dirty="0"/>
            </a:br>
            <a:r>
              <a:rPr lang="ko-KR" altLang="en-US" b="1" dirty="0">
                <a:solidFill>
                  <a:srgbClr val="C00000"/>
                </a:solidFill>
              </a:rPr>
              <a:t>최적의 쓰레기 수거 경로를 제안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빠른 대응을 유도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b="1" dirty="0"/>
              <a:t>장기적 데이터 분석  </a:t>
            </a:r>
            <a:r>
              <a:rPr lang="en-US" altLang="ko-KR" sz="1200" b="1" dirty="0">
                <a:solidFill>
                  <a:prstClr val="white">
                    <a:lumMod val="7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LSTM, Transformer, ARIMA, Prophet</a:t>
            </a:r>
            <a:endParaRPr lang="ko-KR" altLang="en-US" sz="1200" b="1" dirty="0">
              <a:solidFill>
                <a:prstClr val="white">
                  <a:lumMod val="7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추후</a:t>
            </a:r>
            <a:r>
              <a:rPr lang="en-US" altLang="ko-KR" dirty="0"/>
              <a:t>, </a:t>
            </a:r>
            <a:r>
              <a:rPr lang="ko-KR" altLang="en-US" dirty="0"/>
              <a:t>쓰레기의 </a:t>
            </a:r>
            <a:r>
              <a:rPr lang="ko-KR" altLang="en-US" b="1" dirty="0">
                <a:solidFill>
                  <a:srgbClr val="C00000"/>
                </a:solidFill>
              </a:rPr>
              <a:t>배출 패턴을 시계열 분석</a:t>
            </a:r>
            <a:r>
              <a:rPr lang="ko-KR" altLang="en-US" dirty="0"/>
              <a:t>하여</a:t>
            </a:r>
            <a:br>
              <a:rPr lang="en-US" altLang="ko-KR" dirty="0"/>
            </a:br>
            <a:r>
              <a:rPr lang="ko-KR" altLang="en-US" dirty="0"/>
              <a:t>특정 이벤트</a:t>
            </a:r>
            <a:r>
              <a:rPr lang="en-US" altLang="ko-KR" dirty="0"/>
              <a:t>(</a:t>
            </a:r>
            <a:r>
              <a:rPr lang="ko-KR" altLang="en-US" dirty="0"/>
              <a:t>축제</a:t>
            </a:r>
            <a:r>
              <a:rPr lang="en-US" altLang="ko-KR" dirty="0"/>
              <a:t>, </a:t>
            </a:r>
            <a:r>
              <a:rPr lang="ko-KR" altLang="en-US" dirty="0"/>
              <a:t>관광지 방문 증가 등</a:t>
            </a:r>
            <a:r>
              <a:rPr lang="en-US" altLang="ko-KR" dirty="0"/>
              <a:t>)</a:t>
            </a:r>
            <a:r>
              <a:rPr lang="ko-KR" altLang="en-US" dirty="0"/>
              <a:t>와의 </a:t>
            </a:r>
            <a:r>
              <a:rPr lang="ko-KR" altLang="en-US" b="1" dirty="0">
                <a:solidFill>
                  <a:srgbClr val="C00000"/>
                </a:solidFill>
              </a:rPr>
              <a:t>상관관계 도출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A0AB8-70B0-8D7C-0BEF-FDCBF0EEA29B}"/>
              </a:ext>
            </a:extLst>
          </p:cNvPr>
          <p:cNvSpPr txBox="1"/>
          <p:nvPr/>
        </p:nvSpPr>
        <p:spPr>
          <a:xfrm>
            <a:off x="710413" y="70690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  <a:cs typeface="Malgun Gothic"/>
              </a:rPr>
              <a:t>사용자 이용 시나리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2525"/>
                </a:solidFill>
                <a:effectLst/>
                <a:uLnTx/>
                <a:uFillTx/>
                <a:latin typeface="Malgun Gothic"/>
                <a:ea typeface="나눔스퀘어 ExtraBold" panose="020B0600000101010101" pitchFamily="50" charset="-127"/>
                <a:cs typeface="Malgun Gothic"/>
              </a:rPr>
              <a:t>오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038AAB8-CCD5-5EF0-02EE-443E1BB6A82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6402CC12-6607-5B9F-FA6F-B218653915E7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/>
          <a:lstStyle/>
          <a:p>
            <a:pPr algn="ctr"/>
            <a:r>
              <a:rPr kumimoji="1"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슬라이드 번호 개체 틀 9">
            <a:extLst>
              <a:ext uri="{FF2B5EF4-FFF2-40B4-BE49-F238E27FC236}">
                <a16:creationId xmlns:a16="http://schemas.microsoft.com/office/drawing/2014/main" id="{FB1E4551-D4C0-2138-8761-09254E6D2531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Malgun Gothic"/>
                <a:ea typeface="맑은 고딕" panose="020B0503020000020004" pitchFamily="50" charset="-127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Malgun Gothic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ACACDC-2327-97B7-1AFC-35BC5F4860C1}"/>
              </a:ext>
            </a:extLst>
          </p:cNvPr>
          <p:cNvGrpSpPr/>
          <p:nvPr/>
        </p:nvGrpSpPr>
        <p:grpSpPr>
          <a:xfrm>
            <a:off x="453313" y="1489908"/>
            <a:ext cx="468000" cy="4206790"/>
            <a:chOff x="350514" y="1208185"/>
            <a:chExt cx="468000" cy="420679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4E2A004-EF77-57D0-98E8-71BB773D73C6}"/>
                </a:ext>
              </a:extLst>
            </p:cNvPr>
            <p:cNvSpPr/>
            <p:nvPr/>
          </p:nvSpPr>
          <p:spPr>
            <a:xfrm>
              <a:off x="350514" y="1208185"/>
              <a:ext cx="468000" cy="468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4D8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kern="100">
                  <a:solidFill>
                    <a:schemeClr val="tx1"/>
                  </a:solidFill>
                  <a:latin typeface="맑은 고딕" panose="020B0503020000020004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1</a:t>
              </a:r>
              <a:endParaRPr lang="ko-KR" altLang="en-US" b="1" kern="100">
                <a:solidFill>
                  <a:schemeClr val="tx1"/>
                </a:solidFill>
                <a:latin typeface="맑은 고딕" panose="020B0503020000020004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300988D-0C6E-6EE4-8CF5-6EC1CB68B46F}"/>
                </a:ext>
              </a:extLst>
            </p:cNvPr>
            <p:cNvCxnSpPr>
              <a:stCxn id="10" idx="2"/>
              <a:endCxn id="13" idx="0"/>
            </p:cNvCxnSpPr>
            <p:nvPr/>
          </p:nvCxnSpPr>
          <p:spPr>
            <a:xfrm>
              <a:off x="584514" y="1676185"/>
              <a:ext cx="0" cy="3270790"/>
            </a:xfrm>
            <a:prstGeom prst="line">
              <a:avLst/>
            </a:prstGeom>
            <a:ln w="57150">
              <a:solidFill>
                <a:srgbClr val="004D8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05669BB-3D13-D163-64E5-A6083CFB9F61}"/>
                </a:ext>
              </a:extLst>
            </p:cNvPr>
            <p:cNvSpPr/>
            <p:nvPr/>
          </p:nvSpPr>
          <p:spPr>
            <a:xfrm>
              <a:off x="350514" y="2464070"/>
              <a:ext cx="468000" cy="468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4D8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kern="100">
                  <a:solidFill>
                    <a:schemeClr val="tx1"/>
                  </a:solidFill>
                  <a:latin typeface="맑은 고딕" panose="020B0503020000020004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2</a:t>
              </a:r>
              <a:endParaRPr lang="ko-KR" altLang="en-US" b="1" kern="100">
                <a:solidFill>
                  <a:schemeClr val="tx1"/>
                </a:solidFill>
                <a:latin typeface="맑은 고딕" panose="020B0503020000020004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CE691B0-03DE-68E0-C625-668CBB57069D}"/>
                </a:ext>
              </a:extLst>
            </p:cNvPr>
            <p:cNvSpPr/>
            <p:nvPr/>
          </p:nvSpPr>
          <p:spPr>
            <a:xfrm>
              <a:off x="350514" y="3719955"/>
              <a:ext cx="468000" cy="468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4D8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kern="100">
                  <a:solidFill>
                    <a:schemeClr val="tx1"/>
                  </a:solidFill>
                  <a:latin typeface="맑은 고딕" panose="020B0503020000020004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3</a:t>
              </a:r>
              <a:endParaRPr lang="ko-KR" altLang="en-US" b="1" kern="100">
                <a:solidFill>
                  <a:schemeClr val="tx1"/>
                </a:solidFill>
                <a:latin typeface="맑은 고딕" panose="020B0503020000020004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7AE8A26-50B2-86CD-4A67-249455020D74}"/>
                </a:ext>
              </a:extLst>
            </p:cNvPr>
            <p:cNvSpPr/>
            <p:nvPr/>
          </p:nvSpPr>
          <p:spPr>
            <a:xfrm>
              <a:off x="350514" y="4946975"/>
              <a:ext cx="468000" cy="468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4D8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kern="100" dirty="0">
                  <a:solidFill>
                    <a:schemeClr val="tx1"/>
                  </a:solidFill>
                  <a:latin typeface="맑은 고딕" panose="020B0503020000020004" pitchFamily="50" charset="-127"/>
                  <a:ea typeface="나눔스퀘어" panose="020B0600000101010101" pitchFamily="50" charset="-127"/>
                  <a:cs typeface="Times New Roman" panose="02020603050405020304" pitchFamily="18" charset="0"/>
                </a:rPr>
                <a:t>4</a:t>
              </a:r>
              <a:endParaRPr lang="ko-KR" altLang="en-US" b="1" kern="100" dirty="0">
                <a:solidFill>
                  <a:schemeClr val="tx1"/>
                </a:solidFill>
                <a:latin typeface="맑은 고딕" panose="020B0503020000020004" pitchFamily="50" charset="-127"/>
                <a:ea typeface="나눔스퀘어" panose="020B0600000101010101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C637B8E-562F-4B7B-0E10-9CDB05503570}"/>
              </a:ext>
            </a:extLst>
          </p:cNvPr>
          <p:cNvSpPr txBox="1"/>
          <p:nvPr/>
        </p:nvSpPr>
        <p:spPr>
          <a:xfrm>
            <a:off x="351458" y="932504"/>
            <a:ext cx="11504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en-US" sz="1800" b="1" kern="100">
                <a:effectLst/>
                <a:latin typeface="맑은 고딕" panose="020B0503020000020004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단계별 시나리오</a:t>
            </a:r>
            <a:endParaRPr lang="en-US" altLang="ko-KR" sz="1800" b="1" kern="100" dirty="0">
              <a:effectLst/>
              <a:latin typeface="맑은 고딕" panose="020B0503020000020004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367056-A7B3-BD3B-88FE-0C44371CC203}"/>
              </a:ext>
            </a:extLst>
          </p:cNvPr>
          <p:cNvGrpSpPr/>
          <p:nvPr/>
        </p:nvGrpSpPr>
        <p:grpSpPr>
          <a:xfrm>
            <a:off x="7378121" y="1422138"/>
            <a:ext cx="4891927" cy="5435862"/>
            <a:chOff x="7286656" y="1534239"/>
            <a:chExt cx="4791043" cy="532376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707E61B-1878-A76F-BDF5-122BE4C409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69" t="9236" r="23572" b="13485"/>
            <a:stretch/>
          </p:blipFill>
          <p:spPr bwMode="auto">
            <a:xfrm>
              <a:off x="9558729" y="1534239"/>
              <a:ext cx="2518970" cy="4732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CDF36DA-7C17-9360-0301-C28C5666EA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941" b="99653" l="9710" r="89844">
                          <a14:foregroundMark x1="19531" y1="13108" x2="33147" y2="9201"/>
                          <a14:foregroundMark x1="33147" y1="9201" x2="50112" y2="8941"/>
                          <a14:foregroundMark x1="50112" y1="8941" x2="75335" y2="10503"/>
                          <a14:foregroundMark x1="75335" y1="10503" x2="79911" y2="21354"/>
                          <a14:foregroundMark x1="79911" y1="21354" x2="78013" y2="49306"/>
                          <a14:foregroundMark x1="78013" y1="49306" x2="58929" y2="51389"/>
                          <a14:foregroundMark x1="58929" y1="51389" x2="39286" y2="24653"/>
                          <a14:foregroundMark x1="39286" y1="24653" x2="56585" y2="24826"/>
                          <a14:foregroundMark x1="56585" y1="24826" x2="56696" y2="25434"/>
                          <a14:foregroundMark x1="58036" y1="97743" x2="36384" y2="86545"/>
                          <a14:foregroundMark x1="36384" y1="86545" x2="35491" y2="55903"/>
                          <a14:foregroundMark x1="35491" y1="55903" x2="64844" y2="64063"/>
                          <a14:foregroundMark x1="64844" y1="64063" x2="56585" y2="91927"/>
                          <a14:foregroundMark x1="56585" y1="91927" x2="46763" y2="98698"/>
                          <a14:foregroundMark x1="35156" y1="99132" x2="31362" y2="97222"/>
                          <a14:foregroundMark x1="67634" y1="98177" x2="76897" y2="87587"/>
                          <a14:foregroundMark x1="76897" y1="87587" x2="76116" y2="86024"/>
                          <a14:foregroundMark x1="80804" y1="32726" x2="73884" y2="47917"/>
                          <a14:foregroundMark x1="73884" y1="47917" x2="55022" y2="50781"/>
                          <a14:foregroundMark x1="55022" y1="50781" x2="69420" y2="41927"/>
                          <a14:foregroundMark x1="69420" y1="41927" x2="83594" y2="44444"/>
                          <a14:foregroundMark x1="83594" y1="44444" x2="84598" y2="46354"/>
                          <a14:foregroundMark x1="22321" y1="12847" x2="20313" y2="22656"/>
                          <a14:foregroundMark x1="20313" y1="22656" x2="22656" y2="32292"/>
                          <a14:foregroundMark x1="22656" y1="32292" x2="22656" y2="32292"/>
                          <a14:foregroundMark x1="18862" y1="32726" x2="16406" y2="21354"/>
                          <a14:foregroundMark x1="16406" y1="21354" x2="24777" y2="12240"/>
                          <a14:foregroundMark x1="24777" y1="12240" x2="24219" y2="13281"/>
                          <a14:foregroundMark x1="78348" y1="43229" x2="83705" y2="89323"/>
                          <a14:foregroundMark x1="83705" y1="89323" x2="81473" y2="99653"/>
                          <a14:foregroundMark x1="81473" y1="99653" x2="81473" y2="99653"/>
                          <a14:foregroundMark x1="18304" y1="94271" x2="25781" y2="553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23" t="7198" r="15803"/>
            <a:stretch/>
          </p:blipFill>
          <p:spPr bwMode="auto">
            <a:xfrm>
              <a:off x="7286656" y="2125929"/>
              <a:ext cx="2903779" cy="4732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7A0E1414-5B5D-EF3D-2E24-5F1898F99A19}"/>
                </a:ext>
              </a:extLst>
            </p:cNvPr>
            <p:cNvSpPr/>
            <p:nvPr/>
          </p:nvSpPr>
          <p:spPr>
            <a:xfrm>
              <a:off x="10291767" y="3257338"/>
              <a:ext cx="1135159" cy="657225"/>
            </a:xfrm>
            <a:custGeom>
              <a:avLst/>
              <a:gdLst>
                <a:gd name="connsiteX0" fmla="*/ 0 w 1135159"/>
                <a:gd name="connsiteY0" fmla="*/ 0 h 657225"/>
                <a:gd name="connsiteX1" fmla="*/ 52387 w 1135159"/>
                <a:gd name="connsiteY1" fmla="*/ 47625 h 657225"/>
                <a:gd name="connsiteX2" fmla="*/ 61912 w 1135159"/>
                <a:gd name="connsiteY2" fmla="*/ 61912 h 657225"/>
                <a:gd name="connsiteX3" fmla="*/ 104775 w 1135159"/>
                <a:gd name="connsiteY3" fmla="*/ 104775 h 657225"/>
                <a:gd name="connsiteX4" fmla="*/ 123825 w 1135159"/>
                <a:gd name="connsiteY4" fmla="*/ 123825 h 657225"/>
                <a:gd name="connsiteX5" fmla="*/ 157162 w 1135159"/>
                <a:gd name="connsiteY5" fmla="*/ 166687 h 657225"/>
                <a:gd name="connsiteX6" fmla="*/ 166687 w 1135159"/>
                <a:gd name="connsiteY6" fmla="*/ 180975 h 657225"/>
                <a:gd name="connsiteX7" fmla="*/ 176212 w 1135159"/>
                <a:gd name="connsiteY7" fmla="*/ 200025 h 657225"/>
                <a:gd name="connsiteX8" fmla="*/ 190500 w 1135159"/>
                <a:gd name="connsiteY8" fmla="*/ 214312 h 657225"/>
                <a:gd name="connsiteX9" fmla="*/ 204787 w 1135159"/>
                <a:gd name="connsiteY9" fmla="*/ 242887 h 657225"/>
                <a:gd name="connsiteX10" fmla="*/ 233362 w 1135159"/>
                <a:gd name="connsiteY10" fmla="*/ 271462 h 657225"/>
                <a:gd name="connsiteX11" fmla="*/ 271462 w 1135159"/>
                <a:gd name="connsiteY11" fmla="*/ 309562 h 657225"/>
                <a:gd name="connsiteX12" fmla="*/ 319087 w 1135159"/>
                <a:gd name="connsiteY12" fmla="*/ 357187 h 657225"/>
                <a:gd name="connsiteX13" fmla="*/ 333375 w 1135159"/>
                <a:gd name="connsiteY13" fmla="*/ 371475 h 657225"/>
                <a:gd name="connsiteX14" fmla="*/ 376237 w 1135159"/>
                <a:gd name="connsiteY14" fmla="*/ 404812 h 657225"/>
                <a:gd name="connsiteX15" fmla="*/ 390525 w 1135159"/>
                <a:gd name="connsiteY15" fmla="*/ 438150 h 657225"/>
                <a:gd name="connsiteX16" fmla="*/ 423862 w 1135159"/>
                <a:gd name="connsiteY16" fmla="*/ 471487 h 657225"/>
                <a:gd name="connsiteX17" fmla="*/ 447675 w 1135159"/>
                <a:gd name="connsiteY17" fmla="*/ 519112 h 657225"/>
                <a:gd name="connsiteX18" fmla="*/ 476250 w 1135159"/>
                <a:gd name="connsiteY18" fmla="*/ 552450 h 657225"/>
                <a:gd name="connsiteX19" fmla="*/ 485775 w 1135159"/>
                <a:gd name="connsiteY19" fmla="*/ 590550 h 657225"/>
                <a:gd name="connsiteX20" fmla="*/ 500062 w 1135159"/>
                <a:gd name="connsiteY20" fmla="*/ 600075 h 657225"/>
                <a:gd name="connsiteX21" fmla="*/ 538162 w 1135159"/>
                <a:gd name="connsiteY21" fmla="*/ 628650 h 657225"/>
                <a:gd name="connsiteX22" fmla="*/ 552450 w 1135159"/>
                <a:gd name="connsiteY22" fmla="*/ 647700 h 657225"/>
                <a:gd name="connsiteX23" fmla="*/ 576262 w 1135159"/>
                <a:gd name="connsiteY23" fmla="*/ 652462 h 657225"/>
                <a:gd name="connsiteX24" fmla="*/ 590550 w 1135159"/>
                <a:gd name="connsiteY24" fmla="*/ 657225 h 657225"/>
                <a:gd name="connsiteX25" fmla="*/ 619125 w 1135159"/>
                <a:gd name="connsiteY25" fmla="*/ 652462 h 657225"/>
                <a:gd name="connsiteX26" fmla="*/ 657225 w 1135159"/>
                <a:gd name="connsiteY26" fmla="*/ 623887 h 657225"/>
                <a:gd name="connsiteX27" fmla="*/ 685800 w 1135159"/>
                <a:gd name="connsiteY27" fmla="*/ 619125 h 657225"/>
                <a:gd name="connsiteX28" fmla="*/ 695325 w 1135159"/>
                <a:gd name="connsiteY28" fmla="*/ 604837 h 657225"/>
                <a:gd name="connsiteX29" fmla="*/ 723900 w 1135159"/>
                <a:gd name="connsiteY29" fmla="*/ 585787 h 657225"/>
                <a:gd name="connsiteX30" fmla="*/ 776287 w 1135159"/>
                <a:gd name="connsiteY30" fmla="*/ 566737 h 657225"/>
                <a:gd name="connsiteX31" fmla="*/ 809625 w 1135159"/>
                <a:gd name="connsiteY31" fmla="*/ 542925 h 657225"/>
                <a:gd name="connsiteX32" fmla="*/ 823912 w 1135159"/>
                <a:gd name="connsiteY32" fmla="*/ 538162 h 657225"/>
                <a:gd name="connsiteX33" fmla="*/ 862012 w 1135159"/>
                <a:gd name="connsiteY33" fmla="*/ 519112 h 657225"/>
                <a:gd name="connsiteX34" fmla="*/ 876300 w 1135159"/>
                <a:gd name="connsiteY34" fmla="*/ 509587 h 657225"/>
                <a:gd name="connsiteX35" fmla="*/ 923925 w 1135159"/>
                <a:gd name="connsiteY35" fmla="*/ 485775 h 657225"/>
                <a:gd name="connsiteX36" fmla="*/ 966787 w 1135159"/>
                <a:gd name="connsiteY36" fmla="*/ 471487 h 657225"/>
                <a:gd name="connsiteX37" fmla="*/ 981075 w 1135159"/>
                <a:gd name="connsiteY37" fmla="*/ 461962 h 657225"/>
                <a:gd name="connsiteX38" fmla="*/ 1023937 w 1135159"/>
                <a:gd name="connsiteY38" fmla="*/ 447675 h 657225"/>
                <a:gd name="connsiteX39" fmla="*/ 1081087 w 1135159"/>
                <a:gd name="connsiteY39" fmla="*/ 400050 h 657225"/>
                <a:gd name="connsiteX40" fmla="*/ 1109662 w 1135159"/>
                <a:gd name="connsiteY40" fmla="*/ 381000 h 657225"/>
                <a:gd name="connsiteX41" fmla="*/ 1123950 w 1135159"/>
                <a:gd name="connsiteY41" fmla="*/ 366712 h 657225"/>
                <a:gd name="connsiteX42" fmla="*/ 1128712 w 1135159"/>
                <a:gd name="connsiteY42" fmla="*/ 271462 h 657225"/>
                <a:gd name="connsiteX43" fmla="*/ 1114425 w 1135159"/>
                <a:gd name="connsiteY43" fmla="*/ 238125 h 657225"/>
                <a:gd name="connsiteX44" fmla="*/ 1104900 w 1135159"/>
                <a:gd name="connsiteY44" fmla="*/ 204787 h 657225"/>
                <a:gd name="connsiteX45" fmla="*/ 1071562 w 1135159"/>
                <a:gd name="connsiteY45" fmla="*/ 166687 h 657225"/>
                <a:gd name="connsiteX46" fmla="*/ 1057275 w 1135159"/>
                <a:gd name="connsiteY46" fmla="*/ 147637 h 657225"/>
                <a:gd name="connsiteX47" fmla="*/ 1047750 w 1135159"/>
                <a:gd name="connsiteY47" fmla="*/ 133350 h 657225"/>
                <a:gd name="connsiteX48" fmla="*/ 1023937 w 1135159"/>
                <a:gd name="connsiteY48" fmla="*/ 114300 h 657225"/>
                <a:gd name="connsiteX49" fmla="*/ 1004887 w 1135159"/>
                <a:gd name="connsiteY49" fmla="*/ 90487 h 657225"/>
                <a:gd name="connsiteX50" fmla="*/ 985837 w 1135159"/>
                <a:gd name="connsiteY50" fmla="*/ 71437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135159" h="657225">
                  <a:moveTo>
                    <a:pt x="0" y="0"/>
                  </a:moveTo>
                  <a:cubicBezTo>
                    <a:pt x="58137" y="69766"/>
                    <a:pt x="-11430" y="-8214"/>
                    <a:pt x="52387" y="47625"/>
                  </a:cubicBezTo>
                  <a:cubicBezTo>
                    <a:pt x="56695" y="51394"/>
                    <a:pt x="58109" y="57634"/>
                    <a:pt x="61912" y="61912"/>
                  </a:cubicBezTo>
                  <a:lnTo>
                    <a:pt x="104775" y="104775"/>
                  </a:lnTo>
                  <a:cubicBezTo>
                    <a:pt x="111125" y="111125"/>
                    <a:pt x="118312" y="116736"/>
                    <a:pt x="123825" y="123825"/>
                  </a:cubicBezTo>
                  <a:cubicBezTo>
                    <a:pt x="134937" y="138112"/>
                    <a:pt x="147122" y="151627"/>
                    <a:pt x="157162" y="166687"/>
                  </a:cubicBezTo>
                  <a:cubicBezTo>
                    <a:pt x="160337" y="171450"/>
                    <a:pt x="163847" y="176005"/>
                    <a:pt x="166687" y="180975"/>
                  </a:cubicBezTo>
                  <a:cubicBezTo>
                    <a:pt x="170209" y="187139"/>
                    <a:pt x="172085" y="194248"/>
                    <a:pt x="176212" y="200025"/>
                  </a:cubicBezTo>
                  <a:cubicBezTo>
                    <a:pt x="180127" y="205506"/>
                    <a:pt x="185737" y="209550"/>
                    <a:pt x="190500" y="214312"/>
                  </a:cubicBezTo>
                  <a:cubicBezTo>
                    <a:pt x="194913" y="227553"/>
                    <a:pt x="194938" y="231807"/>
                    <a:pt x="204787" y="242887"/>
                  </a:cubicBezTo>
                  <a:cubicBezTo>
                    <a:pt x="213736" y="252955"/>
                    <a:pt x="225890" y="260254"/>
                    <a:pt x="233362" y="271462"/>
                  </a:cubicBezTo>
                  <a:cubicBezTo>
                    <a:pt x="252583" y="300295"/>
                    <a:pt x="232384" y="272926"/>
                    <a:pt x="271462" y="309562"/>
                  </a:cubicBezTo>
                  <a:cubicBezTo>
                    <a:pt x="287841" y="324917"/>
                    <a:pt x="303212" y="341312"/>
                    <a:pt x="319087" y="357187"/>
                  </a:cubicBezTo>
                  <a:cubicBezTo>
                    <a:pt x="323850" y="361950"/>
                    <a:pt x="328058" y="367340"/>
                    <a:pt x="333375" y="371475"/>
                  </a:cubicBezTo>
                  <a:lnTo>
                    <a:pt x="376237" y="404812"/>
                  </a:lnTo>
                  <a:cubicBezTo>
                    <a:pt x="381000" y="415925"/>
                    <a:pt x="383498" y="428312"/>
                    <a:pt x="390525" y="438150"/>
                  </a:cubicBezTo>
                  <a:cubicBezTo>
                    <a:pt x="399659" y="450938"/>
                    <a:pt x="416834" y="457431"/>
                    <a:pt x="423862" y="471487"/>
                  </a:cubicBezTo>
                  <a:cubicBezTo>
                    <a:pt x="431800" y="487362"/>
                    <a:pt x="435125" y="506561"/>
                    <a:pt x="447675" y="519112"/>
                  </a:cubicBezTo>
                  <a:cubicBezTo>
                    <a:pt x="467575" y="539013"/>
                    <a:pt x="457921" y="528012"/>
                    <a:pt x="476250" y="552450"/>
                  </a:cubicBezTo>
                  <a:cubicBezTo>
                    <a:pt x="476488" y="553640"/>
                    <a:pt x="481869" y="585667"/>
                    <a:pt x="485775" y="590550"/>
                  </a:cubicBezTo>
                  <a:cubicBezTo>
                    <a:pt x="489351" y="595019"/>
                    <a:pt x="495433" y="596708"/>
                    <a:pt x="500062" y="600075"/>
                  </a:cubicBezTo>
                  <a:cubicBezTo>
                    <a:pt x="512901" y="609412"/>
                    <a:pt x="528637" y="615950"/>
                    <a:pt x="538162" y="628650"/>
                  </a:cubicBezTo>
                  <a:cubicBezTo>
                    <a:pt x="542925" y="635000"/>
                    <a:pt x="545719" y="643493"/>
                    <a:pt x="552450" y="647700"/>
                  </a:cubicBezTo>
                  <a:cubicBezTo>
                    <a:pt x="559314" y="651990"/>
                    <a:pt x="568409" y="650499"/>
                    <a:pt x="576262" y="652462"/>
                  </a:cubicBezTo>
                  <a:cubicBezTo>
                    <a:pt x="581132" y="653680"/>
                    <a:pt x="585787" y="655637"/>
                    <a:pt x="590550" y="657225"/>
                  </a:cubicBezTo>
                  <a:cubicBezTo>
                    <a:pt x="600075" y="655637"/>
                    <a:pt x="609876" y="655237"/>
                    <a:pt x="619125" y="652462"/>
                  </a:cubicBezTo>
                  <a:cubicBezTo>
                    <a:pt x="666702" y="638188"/>
                    <a:pt x="607230" y="648884"/>
                    <a:pt x="657225" y="623887"/>
                  </a:cubicBezTo>
                  <a:cubicBezTo>
                    <a:pt x="665862" y="619569"/>
                    <a:pt x="676275" y="620712"/>
                    <a:pt x="685800" y="619125"/>
                  </a:cubicBezTo>
                  <a:cubicBezTo>
                    <a:pt x="688975" y="614362"/>
                    <a:pt x="691017" y="608606"/>
                    <a:pt x="695325" y="604837"/>
                  </a:cubicBezTo>
                  <a:cubicBezTo>
                    <a:pt x="703940" y="597299"/>
                    <a:pt x="712794" y="588563"/>
                    <a:pt x="723900" y="585787"/>
                  </a:cubicBezTo>
                  <a:cubicBezTo>
                    <a:pt x="746253" y="580199"/>
                    <a:pt x="752498" y="579713"/>
                    <a:pt x="776287" y="566737"/>
                  </a:cubicBezTo>
                  <a:cubicBezTo>
                    <a:pt x="800029" y="553787"/>
                    <a:pt x="788651" y="553412"/>
                    <a:pt x="809625" y="542925"/>
                  </a:cubicBezTo>
                  <a:cubicBezTo>
                    <a:pt x="814115" y="540680"/>
                    <a:pt x="819150" y="539750"/>
                    <a:pt x="823912" y="538162"/>
                  </a:cubicBezTo>
                  <a:cubicBezTo>
                    <a:pt x="866220" y="506432"/>
                    <a:pt x="820400" y="536946"/>
                    <a:pt x="862012" y="519112"/>
                  </a:cubicBezTo>
                  <a:cubicBezTo>
                    <a:pt x="867273" y="516857"/>
                    <a:pt x="871260" y="512301"/>
                    <a:pt x="876300" y="509587"/>
                  </a:cubicBezTo>
                  <a:cubicBezTo>
                    <a:pt x="891927" y="501172"/>
                    <a:pt x="907087" y="491388"/>
                    <a:pt x="923925" y="485775"/>
                  </a:cubicBezTo>
                  <a:cubicBezTo>
                    <a:pt x="938212" y="481012"/>
                    <a:pt x="952885" y="477280"/>
                    <a:pt x="966787" y="471487"/>
                  </a:cubicBezTo>
                  <a:cubicBezTo>
                    <a:pt x="972071" y="469285"/>
                    <a:pt x="975791" y="464163"/>
                    <a:pt x="981075" y="461962"/>
                  </a:cubicBezTo>
                  <a:cubicBezTo>
                    <a:pt x="994977" y="456170"/>
                    <a:pt x="1010310" y="454088"/>
                    <a:pt x="1023937" y="447675"/>
                  </a:cubicBezTo>
                  <a:cubicBezTo>
                    <a:pt x="1087967" y="417543"/>
                    <a:pt x="1040932" y="436189"/>
                    <a:pt x="1081087" y="400050"/>
                  </a:cubicBezTo>
                  <a:cubicBezTo>
                    <a:pt x="1089596" y="392392"/>
                    <a:pt x="1101567" y="389095"/>
                    <a:pt x="1109662" y="381000"/>
                  </a:cubicBezTo>
                  <a:lnTo>
                    <a:pt x="1123950" y="366712"/>
                  </a:lnTo>
                  <a:cubicBezTo>
                    <a:pt x="1139341" y="320540"/>
                    <a:pt x="1136810" y="340293"/>
                    <a:pt x="1128712" y="271462"/>
                  </a:cubicBezTo>
                  <a:cubicBezTo>
                    <a:pt x="1127322" y="259643"/>
                    <a:pt x="1118252" y="248649"/>
                    <a:pt x="1114425" y="238125"/>
                  </a:cubicBezTo>
                  <a:cubicBezTo>
                    <a:pt x="1110475" y="227263"/>
                    <a:pt x="1110069" y="215124"/>
                    <a:pt x="1104900" y="204787"/>
                  </a:cubicBezTo>
                  <a:cubicBezTo>
                    <a:pt x="1096093" y="187172"/>
                    <a:pt x="1083463" y="180571"/>
                    <a:pt x="1071562" y="166687"/>
                  </a:cubicBezTo>
                  <a:cubicBezTo>
                    <a:pt x="1066396" y="160660"/>
                    <a:pt x="1061889" y="154096"/>
                    <a:pt x="1057275" y="147637"/>
                  </a:cubicBezTo>
                  <a:cubicBezTo>
                    <a:pt x="1053948" y="142979"/>
                    <a:pt x="1051797" y="137397"/>
                    <a:pt x="1047750" y="133350"/>
                  </a:cubicBezTo>
                  <a:cubicBezTo>
                    <a:pt x="1040562" y="126162"/>
                    <a:pt x="1031125" y="121488"/>
                    <a:pt x="1023937" y="114300"/>
                  </a:cubicBezTo>
                  <a:cubicBezTo>
                    <a:pt x="1016749" y="107112"/>
                    <a:pt x="1012075" y="97675"/>
                    <a:pt x="1004887" y="90487"/>
                  </a:cubicBezTo>
                  <a:cubicBezTo>
                    <a:pt x="984567" y="70167"/>
                    <a:pt x="985837" y="85154"/>
                    <a:pt x="985837" y="71437"/>
                  </a:cubicBezTo>
                </a:path>
              </a:pathLst>
            </a:custGeom>
            <a:noFill/>
            <a:ln>
              <a:solidFill>
                <a:srgbClr val="C00000">
                  <a:alpha val="43137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657FBD9-50F2-161F-BED4-0FC6485AB1A4}"/>
              </a:ext>
            </a:extLst>
          </p:cNvPr>
          <p:cNvSpPr txBox="1"/>
          <p:nvPr/>
        </p:nvSpPr>
        <p:spPr>
          <a:xfrm>
            <a:off x="7789461" y="1729044"/>
            <a:ext cx="2142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4D85"/>
                </a:solidFill>
              </a:rPr>
              <a:t># </a:t>
            </a:r>
            <a:r>
              <a:rPr lang="ko-KR" altLang="en-US" sz="1600" b="1" dirty="0">
                <a:solidFill>
                  <a:srgbClr val="004D85"/>
                </a:solidFill>
              </a:rPr>
              <a:t>예상 서비스 시안</a:t>
            </a:r>
          </a:p>
        </p:txBody>
      </p:sp>
    </p:spTree>
    <p:extLst>
      <p:ext uri="{BB962C8B-B14F-4D97-AF65-F5344CB8AC3E}">
        <p14:creationId xmlns:p14="http://schemas.microsoft.com/office/powerpoint/2010/main" val="2647333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B70C8-4F9C-884F-C090-0EC8AF595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73F64C1-B238-0CAB-7FCC-C73FD30744E5}"/>
              </a:ext>
            </a:extLst>
          </p:cNvPr>
          <p:cNvGrpSpPr/>
          <p:nvPr/>
        </p:nvGrpSpPr>
        <p:grpSpPr>
          <a:xfrm>
            <a:off x="2947875" y="1687598"/>
            <a:ext cx="7553016" cy="2538907"/>
            <a:chOff x="3073400" y="1659467"/>
            <a:chExt cx="6296322" cy="253890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C35EF58-B600-A761-55EF-B16B4E622CB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AA3A72D4-AEA0-F8DB-1557-BAA99969FAFA}"/>
                </a:ext>
              </a:extLst>
            </p:cNvPr>
            <p:cNvSpPr txBox="1"/>
            <p:nvPr/>
          </p:nvSpPr>
          <p:spPr>
            <a:xfrm>
              <a:off x="3273722" y="1659467"/>
              <a:ext cx="5541171" cy="266098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Real-Time Waste Disposal Monitoring and Optimization Solution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AC23AE-F473-A9FE-98F6-58FCFFDDF8AB}"/>
                </a:ext>
              </a:extLst>
            </p:cNvPr>
            <p:cNvSpPr txBox="1"/>
            <p:nvPr/>
          </p:nvSpPr>
          <p:spPr>
            <a:xfrm>
              <a:off x="3273722" y="3013501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spcBef>
                  <a:spcPts val="635"/>
                </a:spcBef>
                <a:defRPr/>
              </a:pPr>
              <a:r>
                <a:rPr lang="en-US" altLang="ko-KR" sz="4800" b="1" spc="-10" dirty="0">
                  <a:solidFill>
                    <a:srgbClr val="0066A6"/>
                  </a:solidFill>
                  <a:latin typeface="+mj-ea"/>
                  <a:ea typeface="+mj-ea"/>
                  <a:cs typeface="Malgun Gothic"/>
                </a:rPr>
                <a:t>04</a:t>
              </a:r>
              <a:r>
                <a:rPr kumimoji="0" lang="en-US" altLang="ko-KR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 </a:t>
              </a:r>
              <a:r>
                <a:rPr lang="ko-KR" altLang="en-US" sz="4800" b="1" dirty="0">
                  <a:solidFill>
                    <a:srgbClr val="252525"/>
                  </a:solidFill>
                  <a:latin typeface="+mj-ea"/>
                  <a:ea typeface="+mj-ea"/>
                  <a:cs typeface="Malgun Gothic"/>
                </a:rPr>
                <a:t>시스템 구성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640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709716" y="72287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252525"/>
                </a:solidFill>
                <a:latin typeface="+mj-ea"/>
                <a:ea typeface="+mj-ea"/>
                <a:cs typeface="Malgun Gothic"/>
              </a:rPr>
              <a:t>시스템 구성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6" name="슬라이드 번호 개체 틀 9">
            <a:extLst>
              <a:ext uri="{FF2B5EF4-FFF2-40B4-BE49-F238E27FC236}">
                <a16:creationId xmlns:a16="http://schemas.microsoft.com/office/drawing/2014/main" id="{D9489B0E-2DE8-95B8-A62D-0086F9437FDD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050D58-08EB-1466-BCBD-73EBFCE577D5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+mj-ea"/>
                <a:ea typeface="+mj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8DDED-3287-E3DB-1FA6-F2291B91107E}"/>
              </a:ext>
            </a:extLst>
          </p:cNvPr>
          <p:cNvSpPr txBox="1"/>
          <p:nvPr/>
        </p:nvSpPr>
        <p:spPr>
          <a:xfrm>
            <a:off x="336000" y="969683"/>
            <a:ext cx="114946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기술적 실현 가능성</a:t>
            </a:r>
            <a:endParaRPr lang="ko-KR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altLang="ko-KR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altLang="ko-KR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altLang="ko-KR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altLang="ko-KR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altLang="ko-KR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2595F7-C200-9853-E1BB-3016D60F2F36}"/>
              </a:ext>
            </a:extLst>
          </p:cNvPr>
          <p:cNvGrpSpPr/>
          <p:nvPr/>
        </p:nvGrpSpPr>
        <p:grpSpPr>
          <a:xfrm>
            <a:off x="1577025" y="1548185"/>
            <a:ext cx="9012554" cy="2684266"/>
            <a:chOff x="1038226" y="1540565"/>
            <a:chExt cx="9012554" cy="268426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41AF7C5-F520-7DDB-2265-F98138859151}"/>
                </a:ext>
              </a:extLst>
            </p:cNvPr>
            <p:cNvGrpSpPr/>
            <p:nvPr/>
          </p:nvGrpSpPr>
          <p:grpSpPr>
            <a:xfrm>
              <a:off x="1038226" y="1540565"/>
              <a:ext cx="3941279" cy="2684266"/>
              <a:chOff x="1038226" y="1540565"/>
              <a:chExt cx="3941279" cy="2684266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8EBFF71-FDDC-F0A2-D529-C712AB27D2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1" t="11556" r="2809" b="-610"/>
              <a:stretch/>
            </p:blipFill>
            <p:spPr bwMode="auto">
              <a:xfrm>
                <a:off x="1038226" y="1540565"/>
                <a:ext cx="3941278" cy="2381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43EB94-05C1-6A19-5C6E-7DC2CD50110D}"/>
                  </a:ext>
                </a:extLst>
              </p:cNvPr>
              <p:cNvSpPr txBox="1"/>
              <p:nvPr/>
            </p:nvSpPr>
            <p:spPr>
              <a:xfrm>
                <a:off x="3467101" y="3947832"/>
                <a:ext cx="151240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출처</a:t>
                </a:r>
                <a:r>
                  <a:rPr lang="en-US" altLang="ko-KR" sz="1200" dirty="0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: </a:t>
                </a:r>
                <a:r>
                  <a:rPr lang="en-US" altLang="ko-KR" sz="1200" dirty="0" err="1">
                    <a:solidFill>
                      <a:schemeClr val="bg1">
                        <a:lumMod val="65000"/>
                      </a:schemeClr>
                    </a:solidFill>
                    <a:latin typeface="+mj-ea"/>
                    <a:ea typeface="+mj-ea"/>
                  </a:rPr>
                  <a:t>CodeSpeedy</a:t>
                </a:r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46B9B26-5CED-62DD-206E-980F2EBD7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70" r="5437"/>
            <a:stretch/>
          </p:blipFill>
          <p:spPr>
            <a:xfrm>
              <a:off x="5883973" y="1540565"/>
              <a:ext cx="4166807" cy="268426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30A1E30-3962-550F-E3E4-F32C02874EC6}"/>
              </a:ext>
            </a:extLst>
          </p:cNvPr>
          <p:cNvSpPr txBox="1"/>
          <p:nvPr/>
        </p:nvSpPr>
        <p:spPr>
          <a:xfrm>
            <a:off x="548470" y="4323068"/>
            <a:ext cx="11307530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영상 인식</a:t>
            </a:r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AI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실시간 객체 탐지 및 쓰레기통 주변의 움직임 분석</a:t>
            </a:r>
            <a:endParaRPr lang="en-US" altLang="ko-KR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ko-KR" altLang="ko-KR" sz="100" b="1" kern="100" dirty="0">
              <a:solidFill>
                <a:srgbClr val="C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데이터 분석</a:t>
            </a:r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AI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배출량 예측 모델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적용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, </a:t>
            </a:r>
          </a:p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altLang="ko-KR" sz="1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생성형</a:t>
            </a:r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AI </a:t>
            </a: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비서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AI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비서가 유관 기관과 연계하여 </a:t>
            </a:r>
            <a:r>
              <a:rPr lang="ko-KR" altLang="en-US" kern="100" dirty="0">
                <a:latin typeface="+mj-ea"/>
                <a:ea typeface="+mj-ea"/>
                <a:cs typeface="Times New Roman" panose="02020603050405020304" pitchFamily="18" charset="0"/>
              </a:rPr>
              <a:t>실시간 </a:t>
            </a:r>
            <a:r>
              <a:rPr lang="ko-KR" altLang="ko-KR" sz="1800" b="1" kern="100" dirty="0">
                <a:solidFill>
                  <a:srgbClr val="C00000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경고 알림 및</a:t>
            </a:r>
            <a:r>
              <a:rPr lang="en-US" altLang="ko-KR" sz="1800" b="1" kern="100" dirty="0">
                <a:solidFill>
                  <a:srgbClr val="C00000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1800" b="1" kern="100" dirty="0">
                <a:solidFill>
                  <a:srgbClr val="C00000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최적</a:t>
            </a:r>
            <a:r>
              <a:rPr lang="ko-KR" altLang="ko-KR" sz="1800" b="1" kern="100" dirty="0">
                <a:solidFill>
                  <a:srgbClr val="C00000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 대응 방안 제공</a:t>
            </a:r>
            <a:endParaRPr lang="en-US" altLang="ko-KR" b="1" kern="100" dirty="0">
              <a:solidFill>
                <a:srgbClr val="C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lvl="0" latinLnBrk="1"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ko-KR" altLang="ko-KR" sz="100" b="1" kern="100" dirty="0">
              <a:solidFill>
                <a:srgbClr val="C00000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6G </a:t>
            </a: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네트워크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초</a:t>
            </a:r>
            <a:r>
              <a:rPr lang="ko-KR" altLang="en-US" kern="100" dirty="0">
                <a:latin typeface="+mj-ea"/>
                <a:ea typeface="+mj-ea"/>
                <a:cs typeface="Times New Roman" panose="02020603050405020304" pitchFamily="18" charset="0"/>
              </a:rPr>
              <a:t>저지연의 반응속도를 통한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ko-KR" sz="1800" b="1" kern="100" dirty="0">
                <a:solidFill>
                  <a:srgbClr val="C00000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실시간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CCTV </a:t>
            </a:r>
            <a:r>
              <a:rPr lang="ko-KR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영상 분석</a:t>
            </a:r>
            <a:r>
              <a:rPr lang="en-US" altLang="ko-KR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테라</a:t>
            </a:r>
            <a:r>
              <a:rPr lang="ko-KR" altLang="en-US" kern="100" dirty="0" err="1">
                <a:latin typeface="+mj-ea"/>
                <a:ea typeface="+mj-ea"/>
                <a:cs typeface="Times New Roman" panose="02020603050405020304" pitchFamily="18" charset="0"/>
              </a:rPr>
              <a:t>헤르츠</a:t>
            </a:r>
            <a:r>
              <a:rPr lang="en-US" altLang="ko-KR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(THz)</a:t>
            </a:r>
            <a:r>
              <a:rPr lang="ko-KR" altLang="en-US" sz="18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단위의 데이터 처리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D1C88C-0F41-AD8F-A65A-C9154B5D215D}"/>
              </a:ext>
            </a:extLst>
          </p:cNvPr>
          <p:cNvSpPr txBox="1"/>
          <p:nvPr/>
        </p:nvSpPr>
        <p:spPr>
          <a:xfrm>
            <a:off x="920780" y="4598073"/>
            <a:ext cx="44107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j-ea"/>
                <a:ea typeface="+mj-ea"/>
              </a:rPr>
              <a:t>YOLO, OpenCV, Detectron2, </a:t>
            </a:r>
            <a:r>
              <a:rPr kumimoji="0" lang="en-US" altLang="ko-KR" sz="12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j-ea"/>
                <a:ea typeface="+mj-ea"/>
              </a:rPr>
              <a:t>DeepSORT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j-ea"/>
                <a:ea typeface="+mj-ea"/>
              </a:rPr>
              <a:t>, </a:t>
            </a:r>
            <a:r>
              <a:rPr kumimoji="0" lang="en-US" altLang="ko-KR" sz="12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j-ea"/>
                <a:ea typeface="+mj-ea"/>
              </a:rPr>
              <a:t>TensorRT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A4742-3B01-625A-6638-C997A57F59FA}"/>
              </a:ext>
            </a:extLst>
          </p:cNvPr>
          <p:cNvSpPr txBox="1"/>
          <p:nvPr/>
        </p:nvSpPr>
        <p:spPr>
          <a:xfrm>
            <a:off x="958640" y="5070240"/>
            <a:ext cx="52832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+mj-ea"/>
                <a:ea typeface="+mj-ea"/>
              </a:rPr>
              <a:t>LSTM, Transformer, ARIMA, Prophet</a:t>
            </a:r>
            <a:endParaRPr kumimoji="0" lang="ko-KR" altLang="en-US" sz="12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AB620-3DC8-74FA-9C40-27864C481503}"/>
              </a:ext>
            </a:extLst>
          </p:cNvPr>
          <p:cNvSpPr txBox="1"/>
          <p:nvPr/>
        </p:nvSpPr>
        <p:spPr>
          <a:xfrm>
            <a:off x="958640" y="5606286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GPT-4 /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ChatGPT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BERT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LangChain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RAG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OpenAI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API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LLaMA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Claude</a:t>
            </a:r>
            <a:endParaRPr lang="ko-KR" altLang="ko-KR" sz="12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08D2E5-105B-0ABF-CD12-2486167B8E90}"/>
              </a:ext>
            </a:extLst>
          </p:cNvPr>
          <p:cNvSpPr txBox="1"/>
          <p:nvPr/>
        </p:nvSpPr>
        <p:spPr>
          <a:xfrm>
            <a:off x="920780" y="6077394"/>
            <a:ext cx="5182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Terahertz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(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THz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 통신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LEO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5G/6G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Core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Network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MEC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Open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RAN</a:t>
            </a:r>
          </a:p>
        </p:txBody>
      </p:sp>
    </p:spTree>
    <p:extLst>
      <p:ext uri="{BB962C8B-B14F-4D97-AF65-F5344CB8AC3E}">
        <p14:creationId xmlns:p14="http://schemas.microsoft.com/office/powerpoint/2010/main" val="4167544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8FD88-7D39-DC3B-7A60-31BCF0D86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25E1D5-6D88-A628-CDED-91F00B405264}"/>
              </a:ext>
            </a:extLst>
          </p:cNvPr>
          <p:cNvGrpSpPr/>
          <p:nvPr/>
        </p:nvGrpSpPr>
        <p:grpSpPr>
          <a:xfrm>
            <a:off x="2947875" y="1687598"/>
            <a:ext cx="7553016" cy="2538907"/>
            <a:chOff x="3073400" y="1659467"/>
            <a:chExt cx="6296322" cy="253890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90DE070E-6171-1C2C-9F07-19B67BA5D93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5AEF141D-0D59-C4BB-8641-4B10DDE07FB8}"/>
                </a:ext>
              </a:extLst>
            </p:cNvPr>
            <p:cNvSpPr txBox="1"/>
            <p:nvPr/>
          </p:nvSpPr>
          <p:spPr>
            <a:xfrm>
              <a:off x="3273722" y="1659467"/>
              <a:ext cx="5541171" cy="266098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Real-Time Waste Disposal Monitoring and Optimization Solution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F5D36-AD57-9109-00AE-5A385F62A970}"/>
                </a:ext>
              </a:extLst>
            </p:cNvPr>
            <p:cNvSpPr txBox="1"/>
            <p:nvPr/>
          </p:nvSpPr>
          <p:spPr>
            <a:xfrm>
              <a:off x="3273722" y="2751824"/>
              <a:ext cx="609600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spcBef>
                  <a:spcPts val="635"/>
                </a:spcBef>
                <a:defRPr/>
              </a:pPr>
              <a:r>
                <a:rPr lang="en-US" altLang="ko-KR" sz="4800" b="1" spc="-10" dirty="0">
                  <a:solidFill>
                    <a:srgbClr val="0066A6"/>
                  </a:solidFill>
                  <a:latin typeface="+mj-ea"/>
                  <a:ea typeface="+mj-ea"/>
                  <a:cs typeface="Malgun Gothic"/>
                </a:rPr>
                <a:t>05</a:t>
              </a:r>
              <a:r>
                <a:rPr kumimoji="0" lang="en-US" altLang="ko-KR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 </a:t>
              </a:r>
              <a:r>
                <a:rPr kumimoji="0" lang="ko-KR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시장성</a:t>
              </a: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, </a:t>
              </a:r>
              <a:r>
                <a:rPr kumimoji="0" lang="ko-KR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윤리적 문제</a:t>
              </a:r>
              <a:b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</a:br>
              <a:r>
                <a:rPr kumimoji="0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     </a:t>
              </a:r>
              <a:r>
                <a:rPr kumimoji="0" lang="ko-KR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해결 방안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829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705847" y="118830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결론</a:t>
            </a:r>
            <a:r>
              <a:rPr kumimoji="0" lang="ko-KR" altLang="en-US" sz="1800" b="1" i="0" u="none" strike="noStrike" kern="1200" cap="none" spc="-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(1/2)</a:t>
            </a:r>
          </a:p>
        </p:txBody>
      </p:sp>
      <p:sp>
        <p:nvSpPr>
          <p:cNvPr id="5" name="슬라이드 번호 개체 틀 9">
            <a:extLst>
              <a:ext uri="{FF2B5EF4-FFF2-40B4-BE49-F238E27FC236}">
                <a16:creationId xmlns:a16="http://schemas.microsoft.com/office/drawing/2014/main" id="{1F79FB2C-FF02-158A-BB67-E187A50FF2E7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1" i="0" u="none" strike="noStrike" kern="1200" cap="none" spc="-25" normalizeH="0" baseline="0" noProof="0" dirty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D75074-9D9C-9759-5CA0-7E3E4B497AC0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+mj-ea"/>
                <a:ea typeface="+mj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306CB-2E87-AC9F-703D-6D20F7DBA51F}"/>
              </a:ext>
            </a:extLst>
          </p:cNvPr>
          <p:cNvSpPr txBox="1"/>
          <p:nvPr/>
        </p:nvSpPr>
        <p:spPr>
          <a:xfrm>
            <a:off x="336000" y="966787"/>
            <a:ext cx="11309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시장성 및 사업화 가능성</a:t>
            </a:r>
            <a:r>
              <a:rPr lang="en-US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(</a:t>
            </a:r>
            <a:r>
              <a:rPr lang="ko-KR" altLang="en-US" b="1" kern="100" dirty="0">
                <a:latin typeface="+mj-ea"/>
                <a:ea typeface="+mj-ea"/>
                <a:cs typeface="Times New Roman" panose="02020603050405020304" pitchFamily="18" charset="0"/>
              </a:rPr>
              <a:t>규모</a:t>
            </a:r>
            <a:r>
              <a:rPr lang="en-US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ko-KR" altLang="en-US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공공기관 </a:t>
            </a:r>
            <a:r>
              <a:rPr lang="en-US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/ </a:t>
            </a:r>
            <a:r>
              <a:rPr lang="ko-KR" altLang="en-US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지자체 </a:t>
            </a:r>
            <a:r>
              <a:rPr lang="en-US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/ </a:t>
            </a:r>
            <a:r>
              <a:rPr lang="ko-KR" altLang="en-US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산업체</a:t>
            </a:r>
            <a:r>
              <a:rPr lang="en-US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738DF1-380F-4E51-817E-9F29625D56AC}"/>
              </a:ext>
            </a:extLst>
          </p:cNvPr>
          <p:cNvGrpSpPr/>
          <p:nvPr/>
        </p:nvGrpSpPr>
        <p:grpSpPr>
          <a:xfrm>
            <a:off x="5218319" y="2015217"/>
            <a:ext cx="6338681" cy="4423817"/>
            <a:chOff x="5087850" y="1694304"/>
            <a:chExt cx="6843569" cy="47761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5A9809A-4222-DFEB-1477-D944E2A96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7850" y="1694304"/>
              <a:ext cx="6802588" cy="44771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3F1670-C695-923D-2C14-952A0ACD058E}"/>
                </a:ext>
              </a:extLst>
            </p:cNvPr>
            <p:cNvSpPr txBox="1"/>
            <p:nvPr/>
          </p:nvSpPr>
          <p:spPr>
            <a:xfrm>
              <a:off x="10334020" y="6171424"/>
              <a:ext cx="1597399" cy="299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출처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: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국토교통부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8C07253-33C0-920C-8DA2-B1D399DEDF88}"/>
              </a:ext>
            </a:extLst>
          </p:cNvPr>
          <p:cNvSpPr txBox="1"/>
          <p:nvPr/>
        </p:nvSpPr>
        <p:spPr>
          <a:xfrm>
            <a:off x="530514" y="1963973"/>
            <a:ext cx="4532903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altLang="ko-KR" sz="1400" b="1" i="0" u="none" strike="noStrike" kern="1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B2G (Business to Government)</a:t>
            </a:r>
            <a:endParaRPr kumimoji="0" lang="en-US" altLang="ko-KR" sz="1400" b="1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ko-KR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스</a:t>
            </a:r>
            <a:r>
              <a:rPr kumimoji="0" lang="ko-KR" altLang="ko-KR" sz="18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마트 시티 프로젝트</a:t>
            </a:r>
            <a:r>
              <a:rPr kumimoji="0" lang="ko-KR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와 연계</a:t>
            </a:r>
            <a:br>
              <a:rPr kumimoji="0" lang="en-US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kumimoji="0" lang="en-US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kumimoji="0" lang="ko-KR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공공기관 대상 사업화 추진 가능</a:t>
            </a:r>
            <a:endParaRPr kumimoji="0" lang="en-US" altLang="ko-KR" sz="18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en-US" altLang="ko-KR" sz="18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ko-KR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도시 청소 및 환경 관리 효율화를 위한 </a:t>
            </a:r>
            <a:br>
              <a:rPr kumimoji="0" lang="en-US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kumimoji="0" lang="en-US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kumimoji="0" lang="ko-KR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지자체</a:t>
            </a:r>
            <a:r>
              <a:rPr kumimoji="0" lang="en-US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단위</a:t>
            </a:r>
            <a:r>
              <a:rPr lang="en-US" altLang="ko-KR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협업 </a:t>
            </a:r>
            <a:r>
              <a:rPr kumimoji="0" lang="ko-KR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가능성</a:t>
            </a:r>
            <a:endParaRPr kumimoji="0" lang="en-US" altLang="ko-KR" sz="18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en-US" altLang="ko-KR" sz="180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  <a:buSzPts val="1000"/>
              <a:tabLst>
                <a:tab pos="457200" algn="l"/>
              </a:tabLst>
              <a:defRPr/>
            </a:pPr>
            <a:r>
              <a:rPr kumimoji="0" lang="en-US" altLang="ko-KR" sz="1400" b="1" i="0" u="none" strike="noStrike" kern="1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B2B (Business to Business)</a:t>
            </a:r>
            <a:endParaRPr kumimoji="0" lang="ko-KR" altLang="ko-KR" sz="14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ko-KR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환경 관련 스타트업 및</a:t>
            </a:r>
            <a:r>
              <a:rPr kumimoji="0" lang="en-US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 IT </a:t>
            </a:r>
            <a:r>
              <a:rPr kumimoji="0" lang="ko-KR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기업과</a:t>
            </a:r>
            <a:r>
              <a:rPr kumimoji="0" lang="ko-KR" altLang="en-US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의</a:t>
            </a:r>
            <a:br>
              <a:rPr kumimoji="0" lang="en-US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kumimoji="0" lang="ko-KR" altLang="ko-KR" sz="18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협업을 통한 확장 가능성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DE099-E0C7-93A2-B4F8-99F3C24F2DDA}"/>
              </a:ext>
            </a:extLst>
          </p:cNvPr>
          <p:cNvSpPr txBox="1"/>
          <p:nvPr/>
        </p:nvSpPr>
        <p:spPr>
          <a:xfrm>
            <a:off x="6965286" y="1640814"/>
            <a:ext cx="2806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4D85"/>
                </a:solidFill>
                <a:latin typeface="+mj-ea"/>
                <a:ea typeface="+mj-ea"/>
              </a:rPr>
              <a:t># </a:t>
            </a:r>
            <a:r>
              <a:rPr lang="ko-KR" altLang="en-US" sz="1600" b="1" dirty="0">
                <a:solidFill>
                  <a:srgbClr val="004D85"/>
                </a:solidFill>
                <a:latin typeface="+mj-ea"/>
                <a:ea typeface="+mj-ea"/>
              </a:rPr>
              <a:t>스마트 시티 실증 사례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66FE4-C194-B5E0-16D3-872010B8FC6E}"/>
              </a:ext>
            </a:extLst>
          </p:cNvPr>
          <p:cNvSpPr txBox="1"/>
          <p:nvPr/>
        </p:nvSpPr>
        <p:spPr>
          <a:xfrm>
            <a:off x="911083" y="2967335"/>
            <a:ext cx="3994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AWS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IoT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Azure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IoT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Edge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AI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GIS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Digital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Twin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LoRaWAN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/ NB-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IoT</a:t>
            </a:r>
            <a:endParaRPr lang="ko-KR" altLang="ko-KR" sz="12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FAEC06-D75C-9681-80C1-43FBBD749C33}"/>
              </a:ext>
            </a:extLst>
          </p:cNvPr>
          <p:cNvSpPr txBox="1"/>
          <p:nvPr/>
        </p:nvSpPr>
        <p:spPr>
          <a:xfrm>
            <a:off x="911083" y="3970697"/>
            <a:ext cx="38692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Autonomous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Drone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s,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Edge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AI 분석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Smart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Waste Management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DeepAR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Facebook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Prophet</a:t>
            </a:r>
            <a:endParaRPr lang="ko-KR" altLang="ko-KR" sz="12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F8D28A-6DE6-A763-F3C4-DEA5B8CDB9F4}"/>
              </a:ext>
            </a:extLst>
          </p:cNvPr>
          <p:cNvSpPr txBox="1"/>
          <p:nvPr/>
        </p:nvSpPr>
        <p:spPr>
          <a:xfrm>
            <a:off x="911084" y="5534181"/>
            <a:ext cx="39942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AIoT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Digital Twin for Manufacturing, Cloud AI Services, Blockchain for Data Security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3605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D5134-F292-902F-809E-E99D4B39B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1AA1175B-1270-B6DF-1A55-FE1169D54E35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57F2CB-5324-7C26-17A6-9B22F184DEFD}"/>
              </a:ext>
            </a:extLst>
          </p:cNvPr>
          <p:cNvSpPr txBox="1"/>
          <p:nvPr/>
        </p:nvSpPr>
        <p:spPr>
          <a:xfrm>
            <a:off x="705847" y="118830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결론</a:t>
            </a:r>
            <a:r>
              <a:rPr kumimoji="0" lang="ko-KR" altLang="en-US" sz="1800" b="1" i="0" u="none" strike="noStrike" kern="1200" cap="none" spc="-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 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(2/2)</a:t>
            </a:r>
          </a:p>
        </p:txBody>
      </p:sp>
      <p:sp>
        <p:nvSpPr>
          <p:cNvPr id="5" name="슬라이드 번호 개체 틀 9">
            <a:extLst>
              <a:ext uri="{FF2B5EF4-FFF2-40B4-BE49-F238E27FC236}">
                <a16:creationId xmlns:a16="http://schemas.microsoft.com/office/drawing/2014/main" id="{F8FB7612-BF55-666D-409F-9A791AD2CDC8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2E7CB32-D647-6089-862D-3FEE800C07E0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+mj-ea"/>
                <a:ea typeface="+mj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4B2E7-831C-FDF4-EB5C-7CD6D589497C}"/>
              </a:ext>
            </a:extLst>
          </p:cNvPr>
          <p:cNvSpPr txBox="1"/>
          <p:nvPr/>
        </p:nvSpPr>
        <p:spPr>
          <a:xfrm>
            <a:off x="350514" y="966787"/>
            <a:ext cx="84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윤리적 문제 해결 방안</a:t>
            </a:r>
            <a:endParaRPr lang="en-US" altLang="ko-KR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7ED702-2C3A-662D-473B-836938776A54}"/>
              </a:ext>
            </a:extLst>
          </p:cNvPr>
          <p:cNvSpPr txBox="1"/>
          <p:nvPr/>
        </p:nvSpPr>
        <p:spPr>
          <a:xfrm>
            <a:off x="530514" y="1757659"/>
            <a:ext cx="7606722" cy="2190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CCTV </a:t>
            </a:r>
            <a:r>
              <a:rPr lang="ko-KR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영상 </a:t>
            </a:r>
            <a:r>
              <a:rPr lang="ko-KR" altLang="ko-KR" b="1" kern="100" dirty="0">
                <a:solidFill>
                  <a:srgbClr val="C00000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데이터 익명화 및 암호화</a:t>
            </a:r>
            <a:r>
              <a:rPr lang="ko-KR" altLang="en-US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로 개인 정보 보호</a:t>
            </a:r>
            <a:b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kumimoji="0" lang="en-US" altLang="ko-KR" sz="1600" b="0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kumimoji="0" lang="ko-KR" altLang="en-US" sz="1600" b="0" i="0" u="sng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특정 개인을 식별할 수 있는 요소는 분석 제외</a:t>
            </a:r>
            <a:endParaRPr lang="ko-KR" altLang="en-US" sz="1600" u="sng" dirty="0">
              <a:latin typeface="+mj-ea"/>
              <a:ea typeface="+mj-ea"/>
            </a:endParaRPr>
          </a:p>
          <a:p>
            <a:pPr marL="342900" lvl="0" indent="-342900" latinLnBrk="1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ko-KR" altLang="ko-KR" sz="16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AI </a:t>
            </a:r>
            <a:r>
              <a:rPr lang="ko-KR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모니터링 시스템</a:t>
            </a:r>
            <a:r>
              <a:rPr lang="ko-KR" altLang="en-US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이 </a:t>
            </a:r>
            <a:r>
              <a:rPr lang="ko-KR" altLang="ko-KR" b="1" kern="100" dirty="0">
                <a:solidFill>
                  <a:srgbClr val="C00000"/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환경 개선 목적에 맞춰 운용</a:t>
            </a:r>
            <a:r>
              <a:rPr lang="ko-KR" altLang="ko-KR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됨을 명확히 규정</a:t>
            </a:r>
            <a:br>
              <a:rPr lang="en-US" altLang="ko-KR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kumimoji="0" lang="en-US" altLang="ko-KR" sz="1600" b="0" i="0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kumimoji="0" lang="ko-KR" altLang="en-US" sz="1600" b="0" i="0" u="sng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범죄 감시 또는 개인 식별 용도의 사용을 금지</a:t>
            </a:r>
            <a:endParaRPr lang="ko-KR" altLang="en-US" sz="1600" u="sng" dirty="0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B4F6D6-5D95-B56F-4CFC-9E57D80B6CAA}"/>
              </a:ext>
            </a:extLst>
          </p:cNvPr>
          <p:cNvGrpSpPr/>
          <p:nvPr/>
        </p:nvGrpSpPr>
        <p:grpSpPr>
          <a:xfrm>
            <a:off x="5104021" y="3396651"/>
            <a:ext cx="6545288" cy="3161101"/>
            <a:chOff x="4944170" y="3054793"/>
            <a:chExt cx="6545288" cy="3161101"/>
          </a:xfrm>
        </p:grpSpPr>
        <p:pic>
          <p:nvPicPr>
            <p:cNvPr id="6" name="그래픽 5" descr="데이터베이스 단색으로 채워진">
              <a:extLst>
                <a:ext uri="{FF2B5EF4-FFF2-40B4-BE49-F238E27FC236}">
                  <a16:creationId xmlns:a16="http://schemas.microsoft.com/office/drawing/2014/main" id="{78FD6AE8-3A4B-7F75-1E32-97438FE62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279" y="4709430"/>
              <a:ext cx="861973" cy="861973"/>
            </a:xfrm>
            <a:prstGeom prst="rect">
              <a:avLst/>
            </a:prstGeom>
          </p:spPr>
        </p:pic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ED390E40-B299-FF19-E117-8976ACDA8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587852" y="3054793"/>
              <a:ext cx="682184" cy="682184"/>
            </a:xfrm>
            <a:prstGeom prst="rect">
              <a:avLst/>
            </a:prstGeom>
          </p:spPr>
        </p:pic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2E9B76D5-D137-0698-288F-E4D3C83C5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944170" y="4612479"/>
              <a:ext cx="1044758" cy="104475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DF24D822-AE3D-0579-4940-9CCD5D7B8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168191" y="4743284"/>
              <a:ext cx="1108197" cy="786885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87176226-953E-36A0-B411-4AE89FFDEEAA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>
              <a:off x="5988928" y="5134858"/>
              <a:ext cx="1646351" cy="55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271BEB1-79F3-CEF7-7040-8E4EB19F4F3C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 flipV="1">
              <a:off x="8497252" y="5136727"/>
              <a:ext cx="1670939" cy="36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구부러짐 36">
              <a:extLst>
                <a:ext uri="{FF2B5EF4-FFF2-40B4-BE49-F238E27FC236}">
                  <a16:creationId xmlns:a16="http://schemas.microsoft.com/office/drawing/2014/main" id="{78F85ED4-6A69-DB90-295F-4D5D29E848C4}"/>
                </a:ext>
              </a:extLst>
            </p:cNvPr>
            <p:cNvCxnSpPr>
              <a:cxnSpLocks/>
              <a:stCxn id="9" idx="1"/>
              <a:endCxn id="6" idx="0"/>
            </p:cNvCxnSpPr>
            <p:nvPr/>
          </p:nvCxnSpPr>
          <p:spPr>
            <a:xfrm rot="10800000" flipV="1">
              <a:off x="8066266" y="3395884"/>
              <a:ext cx="521586" cy="1313545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ACD3A2A-826E-59EB-D66D-1337FE5E16D3}"/>
                </a:ext>
              </a:extLst>
            </p:cNvPr>
            <p:cNvSpPr txBox="1"/>
            <p:nvPr/>
          </p:nvSpPr>
          <p:spPr>
            <a:xfrm>
              <a:off x="4984676" y="5563930"/>
              <a:ext cx="9238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CCTV</a:t>
              </a:r>
              <a:r>
                <a:rPr lang="ko-KR" altLang="ko-KR" b="1" kern="100" dirty="0"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448E6C-75CB-A000-E739-D00B3E52CB71}"/>
                </a:ext>
              </a:extLst>
            </p:cNvPr>
            <p:cNvSpPr txBox="1"/>
            <p:nvPr/>
          </p:nvSpPr>
          <p:spPr>
            <a:xfrm>
              <a:off x="7180599" y="5559114"/>
              <a:ext cx="17191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kern="100" dirty="0">
                  <a:latin typeface="+mj-ea"/>
                  <a:ea typeface="+mj-ea"/>
                  <a:cs typeface="Times New Roman" panose="02020603050405020304" pitchFamily="18" charset="0"/>
                </a:rPr>
                <a:t>암호화 데이터</a:t>
              </a:r>
              <a:endParaRPr lang="en-US" altLang="ko-KR" b="1" kern="100" dirty="0"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8E60B3-F3E2-EE49-C44D-012F1E3F1E20}"/>
                </a:ext>
              </a:extLst>
            </p:cNvPr>
            <p:cNvSpPr txBox="1"/>
            <p:nvPr/>
          </p:nvSpPr>
          <p:spPr>
            <a:xfrm>
              <a:off x="9927524" y="5569563"/>
              <a:ext cx="15619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kern="100" dirty="0">
                  <a:solidFill>
                    <a:srgbClr val="0070C0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AI</a:t>
              </a:r>
              <a:r>
                <a:rPr lang="ko-KR" altLang="en-US" b="1" kern="100" dirty="0">
                  <a:solidFill>
                    <a:srgbClr val="0070C0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비서 기반</a:t>
              </a:r>
              <a:br>
                <a:rPr lang="en-US" altLang="ko-KR" b="1" kern="100" dirty="0">
                  <a:solidFill>
                    <a:srgbClr val="0070C0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</a:br>
              <a:r>
                <a:rPr lang="ko-KR" altLang="en-US" b="1" kern="100" dirty="0">
                  <a:solidFill>
                    <a:srgbClr val="0070C0"/>
                  </a:solidFill>
                  <a:effectLst/>
                  <a:latin typeface="+mj-ea"/>
                  <a:ea typeface="+mj-ea"/>
                  <a:cs typeface="Times New Roman" panose="02020603050405020304" pitchFamily="18" charset="0"/>
                </a:rPr>
                <a:t>관제센터</a:t>
              </a:r>
              <a:endParaRPr lang="ko-KR" altLang="en-US" b="1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28972B8-2759-0DB2-22DD-E06E3126994D}"/>
                </a:ext>
              </a:extLst>
            </p:cNvPr>
            <p:cNvSpPr txBox="1"/>
            <p:nvPr/>
          </p:nvSpPr>
          <p:spPr>
            <a:xfrm>
              <a:off x="5761683" y="4520476"/>
              <a:ext cx="206947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kern="100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네트워크 데이터</a:t>
              </a:r>
              <a:br>
                <a:rPr lang="en-US" altLang="ko-KR" sz="1600" b="1" kern="100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</a:br>
              <a:r>
                <a:rPr lang="ko-KR" altLang="en-US" sz="1600" b="1" kern="100" dirty="0">
                  <a:solidFill>
                    <a:srgbClr val="C00000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암호화 전송</a:t>
              </a:r>
              <a:endParaRPr lang="en-US" altLang="ko-KR" sz="1600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488F62-7E11-4185-7A45-7375726650B9}"/>
                </a:ext>
              </a:extLst>
            </p:cNvPr>
            <p:cNvSpPr txBox="1"/>
            <p:nvPr/>
          </p:nvSpPr>
          <p:spPr>
            <a:xfrm>
              <a:off x="7343813" y="3501805"/>
              <a:ext cx="6302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kern="100" dirty="0">
                  <a:latin typeface="+mj-ea"/>
                  <a:ea typeface="+mj-ea"/>
                  <a:cs typeface="Times New Roman" panose="02020603050405020304" pitchFamily="18" charset="0"/>
                </a:rPr>
                <a:t>유출</a:t>
              </a:r>
              <a:br>
                <a:rPr lang="en-US" altLang="ko-KR" sz="1600" b="1" kern="100" dirty="0">
                  <a:latin typeface="+mj-ea"/>
                  <a:ea typeface="+mj-ea"/>
                  <a:cs typeface="Times New Roman" panose="02020603050405020304" pitchFamily="18" charset="0"/>
                </a:rPr>
              </a:br>
              <a:r>
                <a:rPr lang="ko-KR" altLang="en-US" sz="1600" b="1" kern="100" dirty="0">
                  <a:latin typeface="+mj-ea"/>
                  <a:ea typeface="+mj-ea"/>
                  <a:cs typeface="Times New Roman" panose="02020603050405020304" pitchFamily="18" charset="0"/>
                </a:rPr>
                <a:t>방지</a:t>
              </a:r>
              <a:endParaRPr lang="en-US" altLang="ko-KR" sz="1600" b="1" kern="100" dirty="0"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pic>
          <p:nvPicPr>
            <p:cNvPr id="47" name="그래픽 46" descr="자물쇠 단색으로 채워진">
              <a:extLst>
                <a:ext uri="{FF2B5EF4-FFF2-40B4-BE49-F238E27FC236}">
                  <a16:creationId xmlns:a16="http://schemas.microsoft.com/office/drawing/2014/main" id="{3C3951FF-8056-04F6-B50F-3C708EB40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21755" y="5105251"/>
              <a:ext cx="529044" cy="529044"/>
            </a:xfrm>
            <a:prstGeom prst="rect">
              <a:avLst/>
            </a:prstGeom>
          </p:spPr>
        </p:pic>
        <p:sp>
          <p:nvSpPr>
            <p:cNvPr id="75" name="곱하기 기호 74">
              <a:extLst>
                <a:ext uri="{FF2B5EF4-FFF2-40B4-BE49-F238E27FC236}">
                  <a16:creationId xmlns:a16="http://schemas.microsoft.com/office/drawing/2014/main" id="{050C6D66-5918-1D20-689F-429555EDCA3A}"/>
                </a:ext>
              </a:extLst>
            </p:cNvPr>
            <p:cNvSpPr/>
            <p:nvPr/>
          </p:nvSpPr>
          <p:spPr>
            <a:xfrm>
              <a:off x="7971626" y="3702477"/>
              <a:ext cx="461066" cy="461066"/>
            </a:xfrm>
            <a:prstGeom prst="mathMultiply">
              <a:avLst>
                <a:gd name="adj1" fmla="val 0"/>
              </a:avLst>
            </a:prstGeom>
            <a:solidFill>
              <a:srgbClr val="C0000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9AAC1D8-0744-C9F8-D5A3-96875B2DA37C}"/>
                </a:ext>
              </a:extLst>
            </p:cNvPr>
            <p:cNvSpPr txBox="1"/>
            <p:nvPr/>
          </p:nvSpPr>
          <p:spPr>
            <a:xfrm>
              <a:off x="8723728" y="4521659"/>
              <a:ext cx="110819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kern="100" dirty="0">
                  <a:latin typeface="+mj-ea"/>
                  <a:ea typeface="+mj-ea"/>
                  <a:cs typeface="Times New Roman" panose="02020603050405020304" pitchFamily="18" charset="0"/>
                </a:rPr>
                <a:t>복호화 및 </a:t>
              </a:r>
              <a:br>
                <a:rPr lang="en-US" altLang="ko-KR" sz="1600" b="1" kern="100" dirty="0">
                  <a:latin typeface="+mj-ea"/>
                  <a:ea typeface="+mj-ea"/>
                  <a:cs typeface="Times New Roman" panose="02020603050405020304" pitchFamily="18" charset="0"/>
                </a:rPr>
              </a:br>
              <a:r>
                <a:rPr lang="en-US" altLang="ko-KR" sz="1600" b="1" kern="100" dirty="0">
                  <a:latin typeface="+mj-ea"/>
                  <a:ea typeface="+mj-ea"/>
                  <a:cs typeface="Times New Roman" panose="02020603050405020304" pitchFamily="18" charset="0"/>
                </a:rPr>
                <a:t>AI</a:t>
              </a:r>
              <a:r>
                <a:rPr lang="ko-KR" altLang="en-US" sz="1600" b="1" kern="100" dirty="0">
                  <a:latin typeface="+mj-ea"/>
                  <a:ea typeface="+mj-ea"/>
                  <a:cs typeface="Times New Roman" panose="02020603050405020304" pitchFamily="18" charset="0"/>
                </a:rPr>
                <a:t>분석</a:t>
              </a:r>
              <a:endParaRPr lang="ko-KR" altLang="en-US" sz="1600" b="1" dirty="0">
                <a:latin typeface="+mj-ea"/>
                <a:ea typeface="+mj-ea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4FD4E6CE-4668-F098-2361-EB08EBC45FC4}"/>
                </a:ext>
              </a:extLst>
            </p:cNvPr>
            <p:cNvSpPr/>
            <p:nvPr/>
          </p:nvSpPr>
          <p:spPr>
            <a:xfrm>
              <a:off x="5562350" y="4166217"/>
              <a:ext cx="2390928" cy="1278598"/>
            </a:xfrm>
            <a:prstGeom prst="ellipse">
              <a:avLst/>
            </a:prstGeom>
            <a:solidFill>
              <a:schemeClr val="accent6">
                <a:lumMod val="75000"/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442631B-18C6-9640-5C22-4C5BE151AAAC}"/>
              </a:ext>
            </a:extLst>
          </p:cNvPr>
          <p:cNvSpPr txBox="1"/>
          <p:nvPr/>
        </p:nvSpPr>
        <p:spPr>
          <a:xfrm>
            <a:off x="930216" y="2496065"/>
            <a:ext cx="8347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Homomorphic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Encryption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Federated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Learning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Differential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Privacy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Zero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Trust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Security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Model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BC2C0-87C8-DC55-D9E1-43CFC2FC76D4}"/>
              </a:ext>
            </a:extLst>
          </p:cNvPr>
          <p:cNvSpPr txBox="1"/>
          <p:nvPr/>
        </p:nvSpPr>
        <p:spPr>
          <a:xfrm>
            <a:off x="930216" y="3905217"/>
            <a:ext cx="4899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Explainable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A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i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Bias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Detection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&amp;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Mitigation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Fairness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360 (IBM),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FairLearn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(Microsoft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), 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Data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Masking</a:t>
            </a:r>
            <a:r>
              <a:rPr lang="ko-KR" altLang="ko-KR" sz="12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&amp; </a:t>
            </a:r>
            <a:r>
              <a:rPr lang="ko-KR" altLang="ko-KR" sz="1200" b="1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Anonymization</a:t>
            </a:r>
            <a:endParaRPr lang="ko-KR" altLang="ko-KR" sz="12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8306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8A402-F0C5-4E42-6354-DF33CBE2E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5DEAFF-8247-DB22-61C5-E490856FA760}"/>
              </a:ext>
            </a:extLst>
          </p:cNvPr>
          <p:cNvSpPr txBox="1"/>
          <p:nvPr/>
        </p:nvSpPr>
        <p:spPr>
          <a:xfrm>
            <a:off x="4220859" y="2813447"/>
            <a:ext cx="375028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400" b="1" spc="-10" dirty="0">
                <a:solidFill>
                  <a:prstClr val="black"/>
                </a:solidFill>
                <a:latin typeface="+mj-ea"/>
                <a:ea typeface="+mj-ea"/>
              </a:rPr>
              <a:t>Q </a:t>
            </a:r>
            <a:r>
              <a:rPr lang="en-US" altLang="ko-KR" sz="3200" b="1" spc="-10" dirty="0">
                <a:solidFill>
                  <a:prstClr val="black"/>
                </a:solidFill>
                <a:latin typeface="+mj-ea"/>
                <a:ea typeface="+mj-ea"/>
              </a:rPr>
              <a:t>&amp;</a:t>
            </a:r>
            <a:r>
              <a:rPr lang="en-US" altLang="ko-KR" sz="4400" b="1" spc="-10" dirty="0">
                <a:solidFill>
                  <a:prstClr val="black"/>
                </a:solidFill>
                <a:latin typeface="+mj-ea"/>
                <a:ea typeface="+mj-ea"/>
              </a:rPr>
              <a:t> A</a:t>
            </a:r>
            <a:endParaRPr lang="en-US" altLang="ko-KR" sz="2400" b="1" dirty="0">
              <a:effectLst/>
              <a:latin typeface="+mj-ea"/>
              <a:ea typeface="+mj-ea"/>
            </a:endParaRPr>
          </a:p>
        </p:txBody>
      </p:sp>
      <p:cxnSp>
        <p:nvCxnSpPr>
          <p:cNvPr id="6" name="직선 연결선[R] 3">
            <a:extLst>
              <a:ext uri="{FF2B5EF4-FFF2-40B4-BE49-F238E27FC236}">
                <a16:creationId xmlns:a16="http://schemas.microsoft.com/office/drawing/2014/main" id="{9B14B9A8-B689-3AB3-CD69-197CEF5B0CEA}"/>
              </a:ext>
            </a:extLst>
          </p:cNvPr>
          <p:cNvCxnSpPr>
            <a:cxnSpLocks/>
          </p:cNvCxnSpPr>
          <p:nvPr/>
        </p:nvCxnSpPr>
        <p:spPr>
          <a:xfrm>
            <a:off x="4296000" y="2520660"/>
            <a:ext cx="360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4">
            <a:extLst>
              <a:ext uri="{FF2B5EF4-FFF2-40B4-BE49-F238E27FC236}">
                <a16:creationId xmlns:a16="http://schemas.microsoft.com/office/drawing/2014/main" id="{418DCA67-16A2-41FE-5639-98D6898ECC31}"/>
              </a:ext>
            </a:extLst>
          </p:cNvPr>
          <p:cNvCxnSpPr>
            <a:cxnSpLocks/>
          </p:cNvCxnSpPr>
          <p:nvPr/>
        </p:nvCxnSpPr>
        <p:spPr>
          <a:xfrm>
            <a:off x="4296000" y="3814120"/>
            <a:ext cx="360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23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C6F23-2290-4C9E-4BB0-36B5E78B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38D9F-C5E6-CF65-E823-AEF712B39E13}"/>
              </a:ext>
            </a:extLst>
          </p:cNvPr>
          <p:cNvSpPr txBox="1"/>
          <p:nvPr/>
        </p:nvSpPr>
        <p:spPr>
          <a:xfrm>
            <a:off x="4220859" y="2813447"/>
            <a:ext cx="375028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b="1" spc="-10" dirty="0">
                <a:solidFill>
                  <a:prstClr val="black"/>
                </a:solidFill>
                <a:latin typeface="+mj-ea"/>
                <a:ea typeface="+mj-ea"/>
              </a:rPr>
              <a:t>감사합니다</a:t>
            </a:r>
            <a:endParaRPr lang="en-US" altLang="ko-KR" sz="2000" b="1" dirty="0">
              <a:effectLst/>
              <a:latin typeface="+mj-ea"/>
              <a:ea typeface="+mj-ea"/>
            </a:endParaRPr>
          </a:p>
        </p:txBody>
      </p:sp>
      <p:cxnSp>
        <p:nvCxnSpPr>
          <p:cNvPr id="6" name="직선 연결선[R] 3">
            <a:extLst>
              <a:ext uri="{FF2B5EF4-FFF2-40B4-BE49-F238E27FC236}">
                <a16:creationId xmlns:a16="http://schemas.microsoft.com/office/drawing/2014/main" id="{1F09C363-06A9-913C-DC30-07C69A227DF5}"/>
              </a:ext>
            </a:extLst>
          </p:cNvPr>
          <p:cNvCxnSpPr>
            <a:cxnSpLocks/>
          </p:cNvCxnSpPr>
          <p:nvPr/>
        </p:nvCxnSpPr>
        <p:spPr>
          <a:xfrm>
            <a:off x="4296000" y="2520660"/>
            <a:ext cx="360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4">
            <a:extLst>
              <a:ext uri="{FF2B5EF4-FFF2-40B4-BE49-F238E27FC236}">
                <a16:creationId xmlns:a16="http://schemas.microsoft.com/office/drawing/2014/main" id="{A1DAAAB5-D319-F55C-72D7-3F45302501C8}"/>
              </a:ext>
            </a:extLst>
          </p:cNvPr>
          <p:cNvCxnSpPr>
            <a:cxnSpLocks/>
          </p:cNvCxnSpPr>
          <p:nvPr/>
        </p:nvCxnSpPr>
        <p:spPr>
          <a:xfrm>
            <a:off x="4296000" y="3814120"/>
            <a:ext cx="360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40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3F934C-8466-2EA3-FA4F-78C9F9717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B7B9701-3368-9D33-276E-49AD4407D041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07C9FD-0C36-3556-E56B-23B5F6FC860D}"/>
              </a:ext>
            </a:extLst>
          </p:cNvPr>
          <p:cNvSpPr txBox="1"/>
          <p:nvPr/>
        </p:nvSpPr>
        <p:spPr>
          <a:xfrm>
            <a:off x="703470" y="79365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25" dirty="0">
                <a:solidFill>
                  <a:srgbClr val="252525"/>
                </a:solidFill>
                <a:latin typeface="+mj-ea"/>
                <a:ea typeface="+mj-ea"/>
                <a:cs typeface="Malgun Gothic"/>
              </a:rPr>
              <a:t>팀원 소개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C3615AC-166E-0B6D-AA6D-77170E7EE999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+mj-ea"/>
                <a:ea typeface="+mj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38A1EBAE-2345-472C-2624-D735E75AA07C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8C9BB-D950-96BE-2FEB-B3C42CBBEEA7}"/>
              </a:ext>
            </a:extLst>
          </p:cNvPr>
          <p:cNvSpPr txBox="1"/>
          <p:nvPr/>
        </p:nvSpPr>
        <p:spPr>
          <a:xfrm>
            <a:off x="528282" y="984688"/>
            <a:ext cx="11494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en-US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역할 및 소개</a:t>
            </a:r>
            <a:endParaRPr lang="en-US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5A4F4-FE62-559C-3672-9ACFB909C355}"/>
              </a:ext>
            </a:extLst>
          </p:cNvPr>
          <p:cNvSpPr txBox="1"/>
          <p:nvPr/>
        </p:nvSpPr>
        <p:spPr>
          <a:xfrm>
            <a:off x="4484134" y="2611596"/>
            <a:ext cx="3600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US" altLang="ko-KR" sz="2000" b="1" i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7A1E9-B3A7-0F3E-65DE-9DDE00275546}"/>
              </a:ext>
            </a:extLst>
          </p:cNvPr>
          <p:cNvSpPr txBox="1"/>
          <p:nvPr/>
        </p:nvSpPr>
        <p:spPr>
          <a:xfrm>
            <a:off x="4295274" y="1477314"/>
            <a:ext cx="3862131" cy="451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ko-KR" altLang="en-US" sz="2400" b="1" i="0" dirty="0" err="1">
                <a:solidFill>
                  <a:srgbClr val="004D85"/>
                </a:solidFill>
                <a:effectLst/>
                <a:latin typeface="+mj-ea"/>
                <a:ea typeface="+mj-ea"/>
              </a:rPr>
              <a:t>박범도</a:t>
            </a:r>
            <a:r>
              <a:rPr lang="ko-KR" altLang="en-US" sz="2400" b="1" i="0" dirty="0">
                <a:solidFill>
                  <a:srgbClr val="004D85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2400" b="1" i="0" dirty="0">
                <a:solidFill>
                  <a:srgbClr val="004D85"/>
                </a:solidFill>
                <a:effectLst/>
                <a:latin typeface="+mj-ea"/>
                <a:ea typeface="+mj-ea"/>
              </a:rPr>
              <a:t>(</a:t>
            </a:r>
            <a:r>
              <a:rPr lang="en-US" altLang="ko-KR" sz="2400" b="1" i="0" dirty="0" err="1">
                <a:solidFill>
                  <a:srgbClr val="004D85"/>
                </a:solidFill>
                <a:effectLst/>
                <a:latin typeface="+mj-ea"/>
                <a:ea typeface="+mj-ea"/>
              </a:rPr>
              <a:t>Beomdo</a:t>
            </a:r>
            <a:r>
              <a:rPr lang="en-US" altLang="ko-KR" sz="2400" b="1" i="0" dirty="0">
                <a:solidFill>
                  <a:srgbClr val="004D85"/>
                </a:solidFill>
                <a:effectLst/>
                <a:latin typeface="+mj-ea"/>
                <a:ea typeface="+mj-ea"/>
              </a:rPr>
              <a:t> Park)</a:t>
            </a:r>
            <a:endParaRPr lang="en-US" altLang="ko-KR" sz="2400" b="1" dirty="0">
              <a:solidFill>
                <a:srgbClr val="004D85"/>
              </a:solidFill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아이디어 제안</a:t>
            </a:r>
            <a:endParaRPr lang="en-US" altLang="ko-KR" sz="2400" b="1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발표자료 제작</a:t>
            </a:r>
            <a:endParaRPr lang="en-US" altLang="ko-KR" sz="2400" b="1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ko-KR" altLang="en-US" sz="2400" b="1" dirty="0">
                <a:solidFill>
                  <a:srgbClr val="004D85"/>
                </a:solidFill>
                <a:latin typeface="+mj-ea"/>
                <a:ea typeface="+mj-ea"/>
              </a:rPr>
              <a:t>김준서 </a:t>
            </a:r>
            <a:r>
              <a:rPr lang="en-US" altLang="ko-KR" sz="2400" b="1" dirty="0">
                <a:solidFill>
                  <a:srgbClr val="004D85"/>
                </a:solidFill>
                <a:latin typeface="+mj-ea"/>
                <a:ea typeface="+mj-ea"/>
              </a:rPr>
              <a:t>(</a:t>
            </a:r>
            <a:r>
              <a:rPr lang="en-US" altLang="ko-KR" sz="2400" b="1" dirty="0" err="1">
                <a:solidFill>
                  <a:srgbClr val="004D85"/>
                </a:solidFill>
                <a:latin typeface="+mj-ea"/>
                <a:ea typeface="+mj-ea"/>
              </a:rPr>
              <a:t>Junseo</a:t>
            </a:r>
            <a:r>
              <a:rPr lang="en-US" altLang="ko-KR" sz="2400" b="1" dirty="0">
                <a:solidFill>
                  <a:srgbClr val="004D85"/>
                </a:solidFill>
                <a:latin typeface="+mj-ea"/>
                <a:ea typeface="+mj-ea"/>
              </a:rPr>
              <a:t> Kim</a:t>
            </a:r>
            <a:r>
              <a:rPr lang="en-US" altLang="ko-KR" sz="2400" b="1" i="0" dirty="0">
                <a:solidFill>
                  <a:srgbClr val="004D85"/>
                </a:solidFill>
                <a:effectLst/>
                <a:latin typeface="+mj-ea"/>
                <a:ea typeface="+mj-ea"/>
              </a:rPr>
              <a:t>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ko-KR" altLang="en-US" sz="24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발표자료 제작</a:t>
            </a:r>
            <a:endParaRPr lang="en-US" altLang="ko-KR" sz="2400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ko-KR" altLang="en-US" sz="2400" b="1" dirty="0">
                <a:solidFill>
                  <a:srgbClr val="004D85"/>
                </a:solidFill>
                <a:latin typeface="+mj-ea"/>
                <a:ea typeface="+mj-ea"/>
              </a:rPr>
              <a:t>박선아 </a:t>
            </a:r>
            <a:r>
              <a:rPr lang="en-US" altLang="ko-KR" sz="2400" b="1" dirty="0">
                <a:solidFill>
                  <a:srgbClr val="004D85"/>
                </a:solidFill>
                <a:latin typeface="+mj-ea"/>
                <a:ea typeface="+mj-ea"/>
              </a:rPr>
              <a:t>(</a:t>
            </a:r>
            <a:r>
              <a:rPr lang="en-US" altLang="ko-KR" sz="2400" b="1" dirty="0" err="1">
                <a:solidFill>
                  <a:srgbClr val="004D85"/>
                </a:solidFill>
                <a:latin typeface="+mj-ea"/>
                <a:ea typeface="+mj-ea"/>
              </a:rPr>
              <a:t>Suna</a:t>
            </a:r>
            <a:r>
              <a:rPr lang="en-US" altLang="ko-KR" sz="2400" b="1" dirty="0">
                <a:solidFill>
                  <a:srgbClr val="004D85"/>
                </a:solidFill>
                <a:latin typeface="+mj-ea"/>
                <a:ea typeface="+mj-ea"/>
              </a:rPr>
              <a:t> Park)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ko-KR" altLang="en-US" sz="2400" b="1" dirty="0">
                <a:solidFill>
                  <a:srgbClr val="000000"/>
                </a:solidFill>
                <a:latin typeface="+mj-ea"/>
                <a:ea typeface="+mj-ea"/>
              </a:rPr>
              <a:t>발표자료 제작</a:t>
            </a:r>
            <a:endParaRPr lang="en-US" altLang="ko-KR" sz="24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9BD0A-EE6A-2BD4-2E10-D2EB2EE52685}"/>
              </a:ext>
            </a:extLst>
          </p:cNvPr>
          <p:cNvSpPr txBox="1"/>
          <p:nvPr/>
        </p:nvSpPr>
        <p:spPr>
          <a:xfrm>
            <a:off x="8157406" y="2611596"/>
            <a:ext cx="36000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lang="en-US" altLang="ko-KR" sz="2000" b="1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7582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F934C-8466-2EA3-FA4F-78C9F9717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B7B9701-3368-9D33-276E-49AD4407D041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07C9FD-0C36-3556-E56B-23B5F6FC860D}"/>
              </a:ext>
            </a:extLst>
          </p:cNvPr>
          <p:cNvSpPr txBox="1"/>
          <p:nvPr/>
        </p:nvSpPr>
        <p:spPr>
          <a:xfrm>
            <a:off x="703470" y="79365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25" dirty="0">
                <a:solidFill>
                  <a:srgbClr val="252525"/>
                </a:solidFill>
                <a:latin typeface="+mj-ea"/>
                <a:ea typeface="+mj-ea"/>
                <a:cs typeface="Malgun Gothic"/>
              </a:rPr>
              <a:t>팀원 소개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C3615AC-166E-0B6D-AA6D-77170E7EE999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+mj-ea"/>
                <a:ea typeface="+mj-ea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38A1EBAE-2345-472C-2624-D735E75AA07C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8C9BB-D950-96BE-2FEB-B3C42CBBEEA7}"/>
              </a:ext>
            </a:extLst>
          </p:cNvPr>
          <p:cNvSpPr txBox="1"/>
          <p:nvPr/>
        </p:nvSpPr>
        <p:spPr>
          <a:xfrm>
            <a:off x="528282" y="984688"/>
            <a:ext cx="11494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en-US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역할 및 소개</a:t>
            </a:r>
            <a:endParaRPr lang="en-US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7A1E9-B3A7-0F3E-65DE-9DDE00275546}"/>
              </a:ext>
            </a:extLst>
          </p:cNvPr>
          <p:cNvSpPr txBox="1"/>
          <p:nvPr/>
        </p:nvSpPr>
        <p:spPr>
          <a:xfrm>
            <a:off x="7025680" y="1656773"/>
            <a:ext cx="355608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 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역할 </a:t>
            </a:r>
            <a:r>
              <a: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  <a:endParaRPr lang="en-US" altLang="ko-KR" b="1" i="0" dirty="0">
              <a:solidFill>
                <a:srgbClr val="004D85"/>
              </a:solidFill>
              <a:effectLst/>
              <a:latin typeface="+mj-ea"/>
              <a:ea typeface="+mj-ea"/>
            </a:endParaRP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tabLst>
                <a:tab pos="457200" algn="l"/>
              </a:tabLst>
              <a:defRPr/>
            </a:pPr>
            <a:r>
              <a:rPr lang="ko-KR" altLang="en-US" sz="2000" b="1" i="0" dirty="0">
                <a:solidFill>
                  <a:srgbClr val="004D85"/>
                </a:solidFill>
                <a:effectLst/>
                <a:latin typeface="+mj-ea"/>
                <a:ea typeface="+mj-ea"/>
              </a:rPr>
              <a:t>박범도 </a:t>
            </a:r>
            <a:r>
              <a:rPr lang="en-US" altLang="ko-KR" b="1" i="0" dirty="0">
                <a:solidFill>
                  <a:srgbClr val="004D85"/>
                </a:solidFill>
                <a:effectLst/>
                <a:latin typeface="+mj-ea"/>
                <a:ea typeface="+mj-ea"/>
              </a:rPr>
              <a:t>(Beomdo Park)</a:t>
            </a:r>
            <a:r>
              <a:rPr lang="en-US" altLang="ko-KR" sz="1400" i="0" dirty="0">
                <a:solidFill>
                  <a:srgbClr val="004D85"/>
                </a:solidFill>
                <a:effectLst/>
                <a:latin typeface="+mj-ea"/>
                <a:ea typeface="+mj-ea"/>
              </a:rPr>
              <a:t> </a:t>
            </a:r>
            <a:endParaRPr lang="en-US" altLang="ko-KR" dirty="0">
              <a:solidFill>
                <a:srgbClr val="004D85"/>
              </a:solidFill>
              <a:latin typeface="+mj-ea"/>
              <a:ea typeface="+mj-ea"/>
            </a:endParaRPr>
          </a:p>
          <a:p>
            <a:pPr marL="800100" lvl="1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아이디어 제안</a:t>
            </a:r>
            <a:endParaRPr lang="en-US" altLang="ko-KR" b="1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800100" lvl="1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발표자료 제작</a:t>
            </a:r>
            <a:endParaRPr lang="en-US" altLang="ko-KR" b="1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R="0" lvl="0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tabLst>
                <a:tab pos="457200" algn="l"/>
              </a:tabLst>
              <a:defRPr/>
            </a:pPr>
            <a:r>
              <a:rPr lang="ko-KR" altLang="en-US" sz="2000" b="1" dirty="0">
                <a:solidFill>
                  <a:srgbClr val="004D85"/>
                </a:solidFill>
                <a:latin typeface="+mj-ea"/>
                <a:ea typeface="+mj-ea"/>
              </a:rPr>
              <a:t>김준서 </a:t>
            </a:r>
            <a:r>
              <a:rPr lang="en-US" altLang="ko-KR" b="1" dirty="0">
                <a:solidFill>
                  <a:srgbClr val="004D85"/>
                </a:solidFill>
                <a:latin typeface="+mj-ea"/>
                <a:ea typeface="+mj-ea"/>
              </a:rPr>
              <a:t>(</a:t>
            </a:r>
            <a:r>
              <a:rPr lang="en-US" altLang="ko-KR" b="1" dirty="0" err="1">
                <a:solidFill>
                  <a:srgbClr val="004D85"/>
                </a:solidFill>
                <a:latin typeface="+mj-ea"/>
                <a:ea typeface="+mj-ea"/>
              </a:rPr>
              <a:t>Junseo</a:t>
            </a:r>
            <a:r>
              <a:rPr lang="en-US" altLang="ko-KR" b="1" dirty="0">
                <a:solidFill>
                  <a:srgbClr val="004D85"/>
                </a:solidFill>
                <a:latin typeface="+mj-ea"/>
                <a:ea typeface="+mj-ea"/>
              </a:rPr>
              <a:t> Kim</a:t>
            </a:r>
            <a:r>
              <a:rPr lang="en-US" altLang="ko-KR" b="1" i="0" dirty="0">
                <a:solidFill>
                  <a:srgbClr val="004D85"/>
                </a:solidFill>
                <a:effectLst/>
                <a:latin typeface="+mj-ea"/>
                <a:ea typeface="+mj-ea"/>
              </a:rPr>
              <a:t>)</a:t>
            </a:r>
          </a:p>
          <a:p>
            <a:pPr marL="800100" lvl="1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ko-KR" altLang="en-US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발표자료 제작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lvl="0">
              <a:lnSpc>
                <a:spcPct val="250000"/>
              </a:lnSpc>
              <a:spcAft>
                <a:spcPts val="800"/>
              </a:spcAft>
              <a:buSzPts val="1000"/>
              <a:tabLst>
                <a:tab pos="457200" algn="l"/>
              </a:tabLst>
              <a:defRPr/>
            </a:pPr>
            <a:r>
              <a:rPr lang="ko-KR" altLang="en-US" sz="2000" b="1" dirty="0">
                <a:solidFill>
                  <a:srgbClr val="004D85"/>
                </a:solidFill>
                <a:latin typeface="+mj-ea"/>
                <a:ea typeface="+mj-ea"/>
              </a:rPr>
              <a:t>박선아 </a:t>
            </a:r>
            <a:r>
              <a:rPr lang="en-US" altLang="ko-KR" b="1" dirty="0">
                <a:solidFill>
                  <a:srgbClr val="004D85"/>
                </a:solidFill>
                <a:latin typeface="+mj-ea"/>
                <a:ea typeface="+mj-ea"/>
              </a:rPr>
              <a:t>(Suna Park)</a:t>
            </a:r>
          </a:p>
          <a:p>
            <a:pPr marL="800100" lvl="1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ko-KR" altLang="en-US" b="1" dirty="0">
                <a:solidFill>
                  <a:srgbClr val="000000"/>
                </a:solidFill>
                <a:latin typeface="+mj-ea"/>
                <a:ea typeface="+mj-ea"/>
              </a:rPr>
              <a:t>발표자료 제작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93E22-1D98-6463-91B2-D9DB2B2C7E8A}"/>
              </a:ext>
            </a:extLst>
          </p:cNvPr>
          <p:cNvSpPr txBox="1"/>
          <p:nvPr/>
        </p:nvSpPr>
        <p:spPr>
          <a:xfrm>
            <a:off x="837319" y="1575781"/>
            <a:ext cx="4815808" cy="2885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kern="0" dirty="0">
                <a:latin typeface="+mj-ea"/>
                <a:ea typeface="+mj-ea"/>
              </a:rPr>
              <a:t>팀 명 </a:t>
            </a:r>
            <a:r>
              <a:rPr lang="en-US" altLang="ko-KR" sz="2000" b="1" kern="0" dirty="0">
                <a:latin typeface="+mj-ea"/>
                <a:ea typeface="+mj-ea"/>
              </a:rPr>
              <a:t> 	 </a:t>
            </a:r>
            <a:r>
              <a:rPr lang="en-US" altLang="ko-KR" sz="2000" b="1" kern="0" dirty="0" err="1">
                <a:solidFill>
                  <a:srgbClr val="004D85"/>
                </a:solidFill>
                <a:latin typeface="+mj-ea"/>
                <a:ea typeface="+mj-ea"/>
              </a:rPr>
              <a:t>EcoGA</a:t>
            </a:r>
            <a:r>
              <a:rPr lang="en-US" altLang="ko-KR" sz="2000" b="1" kern="0" dirty="0">
                <a:latin typeface="+mj-ea"/>
                <a:ea typeface="+mj-ea"/>
              </a:rPr>
              <a:t> </a:t>
            </a:r>
            <a:r>
              <a:rPr lang="en-US" altLang="ko-KR" sz="1600" kern="0" dirty="0">
                <a:latin typeface="+mj-ea"/>
                <a:ea typeface="+mj-ea"/>
              </a:rPr>
              <a:t>(</a:t>
            </a:r>
            <a:r>
              <a:rPr lang="en-US" altLang="ko-KR" sz="1600" kern="0" dirty="0" err="1">
                <a:solidFill>
                  <a:srgbClr val="004D85"/>
                </a:solidFill>
                <a:latin typeface="+mj-ea"/>
                <a:ea typeface="+mj-ea"/>
              </a:rPr>
              <a:t>Eco</a:t>
            </a:r>
            <a:r>
              <a:rPr lang="en-US" altLang="ko-KR" sz="1600" kern="0" dirty="0" err="1">
                <a:latin typeface="+mj-ea"/>
                <a:ea typeface="+mj-ea"/>
              </a:rPr>
              <a:t>AI</a:t>
            </a:r>
            <a:r>
              <a:rPr lang="en-US" altLang="ko-KR" sz="1600" kern="0" dirty="0">
                <a:latin typeface="+mj-ea"/>
                <a:ea typeface="+mj-ea"/>
              </a:rPr>
              <a:t> Lab + </a:t>
            </a:r>
            <a:r>
              <a:rPr lang="en-US" altLang="ko-KR" sz="1600" kern="0" dirty="0">
                <a:solidFill>
                  <a:srgbClr val="004D85"/>
                </a:solidFill>
                <a:latin typeface="+mj-ea"/>
                <a:ea typeface="+mj-ea"/>
              </a:rPr>
              <a:t>G</a:t>
            </a:r>
            <a:r>
              <a:rPr lang="en-US" altLang="ko-KR" sz="1600" kern="0" dirty="0">
                <a:latin typeface="+mj-ea"/>
                <a:ea typeface="+mj-ea"/>
              </a:rPr>
              <a:t>enerative </a:t>
            </a:r>
            <a:r>
              <a:rPr lang="en-US" altLang="ko-KR" sz="1600" kern="0" dirty="0">
                <a:solidFill>
                  <a:srgbClr val="004D85"/>
                </a:solidFill>
                <a:latin typeface="+mj-ea"/>
                <a:ea typeface="+mj-ea"/>
              </a:rPr>
              <a:t>A</a:t>
            </a:r>
            <a:r>
              <a:rPr lang="en-US" altLang="ko-KR" sz="1600" kern="0" dirty="0">
                <a:latin typeface="+mj-ea"/>
                <a:ea typeface="+mj-ea"/>
              </a:rPr>
              <a:t>I)</a:t>
            </a:r>
          </a:p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학교</a:t>
            </a:r>
            <a:r>
              <a: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	 </a:t>
            </a:r>
            <a:r>
              <a:rPr lang="ko-KR" altLang="en-US" b="1" kern="0" dirty="0" err="1">
                <a:solidFill>
                  <a:sysClr val="windowText" lastClr="000000"/>
                </a:solidFill>
                <a:latin typeface="+mj-ea"/>
                <a:ea typeface="+mj-ea"/>
              </a:rPr>
              <a:t>국립한밭대학교</a:t>
            </a:r>
            <a:endParaRPr lang="en-US" altLang="ko-KR" b="1" kern="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학과</a:t>
            </a:r>
            <a:r>
              <a: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	 </a:t>
            </a:r>
            <a:r>
              <a:rPr lang="ko-KR" altLang="en-US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컴퓨터공학과</a:t>
            </a:r>
            <a:endParaRPr lang="en-US" altLang="ko-KR" b="1" kern="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소속</a:t>
            </a:r>
            <a:r>
              <a: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	 </a:t>
            </a:r>
            <a:r>
              <a:rPr lang="en-US" altLang="ko-KR" b="1" kern="0" dirty="0" err="1">
                <a:solidFill>
                  <a:sysClr val="windowText" lastClr="000000"/>
                </a:solidFill>
                <a:latin typeface="+mj-ea"/>
                <a:ea typeface="+mj-ea"/>
              </a:rPr>
              <a:t>EcoAI</a:t>
            </a:r>
            <a:r>
              <a:rPr lang="en-US" altLang="ko-KR" b="1" kern="0" dirty="0">
                <a:solidFill>
                  <a:sysClr val="windowText" lastClr="000000"/>
                </a:solidFill>
                <a:latin typeface="+mj-ea"/>
                <a:ea typeface="+mj-ea"/>
              </a:rPr>
              <a:t> Lab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직책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학부연구생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지도교수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	 </a:t>
            </a:r>
            <a:r>
              <a:rPr lang="ko-KR" altLang="en-US" b="1" kern="0" dirty="0" err="1">
                <a:solidFill>
                  <a:sysClr val="windowText" lastClr="000000"/>
                </a:solidFill>
                <a:latin typeface="+mj-ea"/>
                <a:ea typeface="+mj-ea"/>
              </a:rPr>
              <a:t>이상금</a:t>
            </a:r>
            <a:endParaRPr lang="en-US" altLang="ko-KR" b="1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52590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703470" y="79365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25" dirty="0">
                <a:solidFill>
                  <a:srgbClr val="252525"/>
                </a:solidFill>
                <a:latin typeface="+mj-ea"/>
                <a:ea typeface="+mj-ea"/>
                <a:cs typeface="Malgun Gothic"/>
              </a:rPr>
              <a:t>아이디어 제안 동기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311E814-41CA-0730-C9CC-D3EB5A6A52CD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+mj-ea"/>
                <a:ea typeface="+mj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B04C57E2-A7EE-500B-4B50-418CE4D70590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1027" name="Picture 3" descr="서울세계불꽃축제 종료 후 남겨진 쓰레기 더미">
            <a:extLst>
              <a:ext uri="{FF2B5EF4-FFF2-40B4-BE49-F238E27FC236}">
                <a16:creationId xmlns:a16="http://schemas.microsoft.com/office/drawing/2014/main" id="{8DCF81F0-BF8F-7DB7-2144-06BD14992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93" y="1696600"/>
            <a:ext cx="3604436" cy="240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B4752-7E8C-48FD-22D0-29008809AB65}"/>
              </a:ext>
            </a:extLst>
          </p:cNvPr>
          <p:cNvSpPr txBox="1"/>
          <p:nvPr/>
        </p:nvSpPr>
        <p:spPr>
          <a:xfrm>
            <a:off x="9430343" y="4189659"/>
            <a:ext cx="1166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출처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: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연합뉴스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9CAAA-601B-86E6-3202-1104A78834E5}"/>
              </a:ext>
            </a:extLst>
          </p:cNvPr>
          <p:cNvSpPr txBox="1"/>
          <p:nvPr/>
        </p:nvSpPr>
        <p:spPr>
          <a:xfrm>
            <a:off x="528282" y="984688"/>
            <a:ext cx="11494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문제점</a:t>
            </a:r>
            <a:endParaRPr lang="en-US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DD6CB-9D36-9782-2525-70DCA6DE2335}"/>
              </a:ext>
            </a:extLst>
          </p:cNvPr>
          <p:cNvSpPr txBox="1"/>
          <p:nvPr/>
        </p:nvSpPr>
        <p:spPr>
          <a:xfrm>
            <a:off x="528282" y="4688178"/>
            <a:ext cx="11495314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altLang="ko-KR" sz="2000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r>
              <a:rPr lang="ko-KR" altLang="en-US" sz="2000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인당 생활폐기물배출량이 해마다 </a:t>
            </a:r>
            <a:r>
              <a:rPr lang="ko-KR" altLang="en-US" sz="2000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증가</a:t>
            </a:r>
            <a:endParaRPr kumimoji="0" lang="en-US" altLang="ko-KR" sz="2000" b="1" i="0" u="none" strike="noStrike" kern="1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ko-KR" altLang="en-US" sz="20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길거리 쓰레기통 부족으로 시민 불편과 </a:t>
            </a:r>
            <a:r>
              <a:rPr lang="ko-KR" altLang="en-US" sz="2000" kern="100" dirty="0">
                <a:latin typeface="+mj-ea"/>
                <a:ea typeface="+mj-ea"/>
                <a:cs typeface="Times New Roman" panose="02020603050405020304" pitchFamily="18" charset="0"/>
              </a:rPr>
              <a:t>무단 투기</a:t>
            </a:r>
            <a:r>
              <a:rPr kumimoji="0" lang="ko-KR" altLang="en-US" sz="20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로 인한</a:t>
            </a:r>
            <a:r>
              <a:rPr kumimoji="0" lang="ko-KR" altLang="ko-KR" sz="2000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ko-KR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환경 </a:t>
            </a:r>
            <a:r>
              <a:rPr kumimoji="0" lang="ko-KR" altLang="ko-KR" sz="20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오염 및 악취 문제 </a:t>
            </a:r>
            <a:r>
              <a:rPr kumimoji="0" lang="ko-KR" altLang="ko-KR" sz="20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유발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ko-KR" altLang="ko-KR" sz="20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관광지</a:t>
            </a:r>
            <a:r>
              <a:rPr kumimoji="0" lang="en-US" altLang="ko-KR" sz="20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ko-KR" altLang="ko-KR" sz="200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행사장 등 특정 지역에서 쓰레기 배출량이 급증하는 경우 </a:t>
            </a:r>
            <a:r>
              <a:rPr kumimoji="0" lang="ko-KR" altLang="ko-KR" sz="20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신속한 대응 어려움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BFD41A-5E11-8EA7-E0A3-FB9CDCD8C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0" t="14396" b="20753"/>
          <a:stretch/>
        </p:blipFill>
        <p:spPr>
          <a:xfrm>
            <a:off x="921875" y="1696600"/>
            <a:ext cx="5590685" cy="2548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6A1A6-8982-C09C-D006-1AD022E491C2}"/>
              </a:ext>
            </a:extLst>
          </p:cNvPr>
          <p:cNvSpPr txBox="1"/>
          <p:nvPr/>
        </p:nvSpPr>
        <p:spPr>
          <a:xfrm>
            <a:off x="5739975" y="4245137"/>
            <a:ext cx="107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출처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: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환경부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E1E9E-ADF4-9CCB-5472-1E1386CD68B9}"/>
              </a:ext>
            </a:extLst>
          </p:cNvPr>
          <p:cNvSpPr txBox="1"/>
          <p:nvPr/>
        </p:nvSpPr>
        <p:spPr>
          <a:xfrm>
            <a:off x="2588100" y="4245137"/>
            <a:ext cx="2623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&lt;1</a:t>
            </a:r>
            <a:r>
              <a:rPr lang="ko-KR" altLang="en-US" sz="1200" dirty="0">
                <a:latin typeface="+mj-ea"/>
                <a:ea typeface="+mj-ea"/>
              </a:rPr>
              <a:t>인당 생활폐기물배출량</a:t>
            </a:r>
            <a:r>
              <a:rPr lang="en-US" altLang="ko-KR" sz="1200" dirty="0">
                <a:latin typeface="+mj-ea"/>
                <a:ea typeface="+mj-ea"/>
              </a:rPr>
              <a:t>(kg)&gt;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223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36AC0-7E61-6037-8E68-58D6BBE4F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8687083-F09C-2B59-7FE8-5CEA85737760}"/>
              </a:ext>
            </a:extLst>
          </p:cNvPr>
          <p:cNvGrpSpPr/>
          <p:nvPr/>
        </p:nvGrpSpPr>
        <p:grpSpPr>
          <a:xfrm>
            <a:off x="3268979" y="855066"/>
            <a:ext cx="5651754" cy="4901883"/>
            <a:chOff x="3268979" y="855066"/>
            <a:chExt cx="5651754" cy="4901883"/>
          </a:xfrm>
        </p:grpSpPr>
        <p:pic>
          <p:nvPicPr>
            <p:cNvPr id="2" name="object 2">
              <a:extLst>
                <a:ext uri="{FF2B5EF4-FFF2-40B4-BE49-F238E27FC236}">
                  <a16:creationId xmlns:a16="http://schemas.microsoft.com/office/drawing/2014/main" id="{82BFA85E-0D91-FBB4-A66B-57D3B1FEE0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 flipH="1">
              <a:off x="3270122" y="855066"/>
              <a:ext cx="48538" cy="844892"/>
            </a:xfrm>
            <a:prstGeom prst="rect">
              <a:avLst/>
            </a:prstGeom>
          </p:spPr>
        </p:pic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2FEE43B5-AEC9-33D4-F5D1-06D02AC93E29}"/>
                </a:ext>
              </a:extLst>
            </p:cNvPr>
            <p:cNvSpPr txBox="1"/>
            <p:nvPr/>
          </p:nvSpPr>
          <p:spPr>
            <a:xfrm>
              <a:off x="3466592" y="944408"/>
              <a:ext cx="5224648" cy="666208"/>
            </a:xfrm>
            <a:prstGeom prst="rect">
              <a:avLst/>
            </a:prstGeom>
          </p:spPr>
          <p:txBody>
            <a:bodyPr vert="horz" wrap="square" lIns="0" tIns="5016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Real-Time Waste Disposal Monitoring and Optimization Solution</a:t>
              </a: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CONTENTS</a:t>
              </a: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</p:txBody>
        </p:sp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7F0DF478-9E15-300A-4139-ED16FB9612F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8979" y="1872324"/>
              <a:ext cx="5651754" cy="720089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2304594-A4F5-6664-2BE7-A7FD2823AA70}"/>
                </a:ext>
              </a:extLst>
            </p:cNvPr>
            <p:cNvSpPr txBox="1"/>
            <p:nvPr/>
          </p:nvSpPr>
          <p:spPr>
            <a:xfrm>
              <a:off x="4635499" y="2071747"/>
              <a:ext cx="3460936" cy="32124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spc="-25" dirty="0">
                  <a:solidFill>
                    <a:srgbClr val="252525"/>
                  </a:solidFill>
                  <a:latin typeface="+mj-ea"/>
                  <a:ea typeface="+mj-ea"/>
                  <a:cs typeface="Malgun Gothic"/>
                </a:rPr>
                <a:t>아이디어 제안 동기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0A38AC61-CD09-EA64-8B1A-D64E3EFE3FC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8979" y="2661756"/>
              <a:ext cx="5651754" cy="720090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69FE88DB-82AD-13C8-FB9A-303E1EBC73A3}"/>
                </a:ext>
              </a:extLst>
            </p:cNvPr>
            <p:cNvSpPr txBox="1"/>
            <p:nvPr/>
          </p:nvSpPr>
          <p:spPr>
            <a:xfrm>
              <a:off x="4635499" y="2922906"/>
              <a:ext cx="2325370" cy="3308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서비스 개요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DD9F47DB-73B7-A50E-0D66-6175A29262F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8979" y="3451189"/>
              <a:ext cx="5651754" cy="720089"/>
            </a:xfrm>
            <a:prstGeom prst="rect">
              <a:avLst/>
            </a:prstGeom>
          </p:spPr>
        </p:pic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5643180-0175-2A34-83B7-074B3AA5D2E8}"/>
                </a:ext>
              </a:extLst>
            </p:cNvPr>
            <p:cNvSpPr txBox="1"/>
            <p:nvPr/>
          </p:nvSpPr>
          <p:spPr>
            <a:xfrm>
              <a:off x="4635499" y="3656674"/>
              <a:ext cx="4055741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사용자 이용 시나리오</a:t>
              </a:r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2032C069-F34F-6BCA-FC4C-F310DD17603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8979" y="4239097"/>
              <a:ext cx="5651754" cy="721614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4C9027D-4825-3A38-E059-791112801E50}"/>
                </a:ext>
              </a:extLst>
            </p:cNvPr>
            <p:cNvSpPr txBox="1"/>
            <p:nvPr/>
          </p:nvSpPr>
          <p:spPr>
            <a:xfrm>
              <a:off x="3776853" y="1967270"/>
              <a:ext cx="497840" cy="3706784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1" i="0" u="none" strike="noStrike" kern="1200" cap="none" spc="-25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01</a:t>
              </a:r>
              <a:endPara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3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1" i="0" u="none" strike="noStrike" kern="1200" cap="none" spc="-25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02</a:t>
              </a:r>
              <a:endPara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3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1" i="0" u="none" strike="noStrike" kern="1200" cap="none" spc="-25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03</a:t>
              </a:r>
              <a:endPara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3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200" b="1" i="0" u="none" strike="noStrike" kern="1200" cap="none" spc="-25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04</a:t>
              </a:r>
              <a:endParaRPr kumimoji="0" lang="en-US" sz="3200" b="1" i="0" u="none" strike="noStrike" kern="1200" cap="none" spc="-25" normalizeH="0" baseline="0" noProof="0" dirty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37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-25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05</a:t>
              </a:r>
              <a:endPara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719E392-0D1E-72F0-62D6-023041F753EE}"/>
                </a:ext>
              </a:extLst>
            </p:cNvPr>
            <p:cNvSpPr txBox="1"/>
            <p:nvPr/>
          </p:nvSpPr>
          <p:spPr>
            <a:xfrm>
              <a:off x="4635500" y="4443700"/>
              <a:ext cx="275590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>
                  <a:solidFill>
                    <a:srgbClr val="252525"/>
                  </a:solidFill>
                  <a:latin typeface="+mj-ea"/>
                  <a:ea typeface="+mj-ea"/>
                  <a:cs typeface="Malgun Gothic"/>
                </a:rPr>
                <a:t>시스템 구성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</p:txBody>
        </p:sp>
        <p:pic>
          <p:nvPicPr>
            <p:cNvPr id="21" name="object 10">
              <a:extLst>
                <a:ext uri="{FF2B5EF4-FFF2-40B4-BE49-F238E27FC236}">
                  <a16:creationId xmlns:a16="http://schemas.microsoft.com/office/drawing/2014/main" id="{462B3CF3-D914-A094-01CC-EEDAF580CB5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8979" y="5035335"/>
              <a:ext cx="5651754" cy="721614"/>
            </a:xfrm>
            <a:prstGeom prst="rect">
              <a:avLst/>
            </a:prstGeom>
          </p:spPr>
        </p:pic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C0B7C228-C0B8-3F3E-885B-D116414D301A}"/>
                </a:ext>
              </a:extLst>
            </p:cNvPr>
            <p:cNvSpPr txBox="1"/>
            <p:nvPr/>
          </p:nvSpPr>
          <p:spPr>
            <a:xfrm>
              <a:off x="4635499" y="5230724"/>
              <a:ext cx="3611856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시장성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,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윤리적 문제 해결 방안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</p:txBody>
        </p:sp>
      </p:grpSp>
      <p:sp>
        <p:nvSpPr>
          <p:cNvPr id="26" name="슬라이드 번호 개체 틀 9">
            <a:extLst>
              <a:ext uri="{FF2B5EF4-FFF2-40B4-BE49-F238E27FC236}">
                <a16:creationId xmlns:a16="http://schemas.microsoft.com/office/drawing/2014/main" id="{DBF5BFFD-DA26-238D-9D1C-8D08784804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1757406" y="6498684"/>
            <a:ext cx="266065" cy="184666"/>
          </a:xfrm>
        </p:spPr>
        <p:txBody>
          <a:bodyPr/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lang="en-US" altLang="ko-KR" spc="-25" smtClean="0">
                <a:latin typeface="+mj-ea"/>
                <a:ea typeface="+mj-ea"/>
              </a:rPr>
              <a:t>2</a:t>
            </a:fld>
            <a:endParaRPr lang="ko-KR" altLang="en-US" spc="-25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188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876F0C-2F55-0E4D-0BB0-B4214CAD9E6F}"/>
              </a:ext>
            </a:extLst>
          </p:cNvPr>
          <p:cNvGrpSpPr/>
          <p:nvPr/>
        </p:nvGrpSpPr>
        <p:grpSpPr>
          <a:xfrm>
            <a:off x="2947838" y="1687598"/>
            <a:ext cx="6684433" cy="2538907"/>
            <a:chOff x="3073400" y="1659467"/>
            <a:chExt cx="6296322" cy="253890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716C8DC-DADF-392D-9AC7-735A0405A1F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56A7F3C9-446E-22D0-4B18-602CED14CA84}"/>
                </a:ext>
              </a:extLst>
            </p:cNvPr>
            <p:cNvSpPr txBox="1"/>
            <p:nvPr/>
          </p:nvSpPr>
          <p:spPr>
            <a:xfrm>
              <a:off x="3273722" y="1659467"/>
              <a:ext cx="5541171" cy="266098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Real-Time Waste Disposal Monitoring and Optimization Solution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0B3B56-8017-F79D-564F-39FB7E0288F6}"/>
                </a:ext>
              </a:extLst>
            </p:cNvPr>
            <p:cNvSpPr txBox="1"/>
            <p:nvPr/>
          </p:nvSpPr>
          <p:spPr>
            <a:xfrm>
              <a:off x="3273722" y="3013501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>
                <a:spcBef>
                  <a:spcPts val="635"/>
                </a:spcBef>
                <a:defRPr/>
              </a:pPr>
              <a:r>
                <a:rPr kumimoji="0" lang="en-US" altLang="ko-KR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01 </a:t>
              </a:r>
              <a:r>
                <a:rPr lang="ko-KR" altLang="en-US" sz="4800" b="1" spc="-25" dirty="0">
                  <a:solidFill>
                    <a:srgbClr val="252525"/>
                  </a:solidFill>
                  <a:latin typeface="+mj-ea"/>
                  <a:ea typeface="+mj-ea"/>
                  <a:cs typeface="Malgun Gothic"/>
                </a:rPr>
                <a:t>아이디어 제안 동기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30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6ECE9-8A18-7037-24A1-27F530E4F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B7D0A7-0980-5A51-1DF4-125EB587CA6F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CFAEC21-EE49-4FF7-B6A0-D75AF718A973}"/>
              </a:ext>
            </a:extLst>
          </p:cNvPr>
          <p:cNvSpPr txBox="1"/>
          <p:nvPr/>
        </p:nvSpPr>
        <p:spPr>
          <a:xfrm>
            <a:off x="703470" y="79365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spc="-25" dirty="0">
                <a:solidFill>
                  <a:srgbClr val="252525"/>
                </a:solidFill>
                <a:latin typeface="+mj-ea"/>
                <a:ea typeface="+mj-ea"/>
                <a:cs typeface="Malgun Gothic"/>
              </a:rPr>
              <a:t>아이디어 제안 동기</a:t>
            </a:r>
            <a:endParaRPr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311E814-41CA-0730-C9CC-D3EB5A6A52CD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+mj-ea"/>
                <a:ea typeface="+mj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슬라이드 번호 개체 틀 9">
            <a:extLst>
              <a:ext uri="{FF2B5EF4-FFF2-40B4-BE49-F238E27FC236}">
                <a16:creationId xmlns:a16="http://schemas.microsoft.com/office/drawing/2014/main" id="{B04C57E2-A7EE-500B-4B50-418CE4D70590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1027" name="Picture 3" descr="서울세계불꽃축제 종료 후 남겨진 쓰레기 더미">
            <a:extLst>
              <a:ext uri="{FF2B5EF4-FFF2-40B4-BE49-F238E27FC236}">
                <a16:creationId xmlns:a16="http://schemas.microsoft.com/office/drawing/2014/main" id="{8DCF81F0-BF8F-7DB7-2144-06BD14992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793" y="1696600"/>
            <a:ext cx="3604436" cy="240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B4752-7E8C-48FD-22D0-29008809AB65}"/>
              </a:ext>
            </a:extLst>
          </p:cNvPr>
          <p:cNvSpPr txBox="1"/>
          <p:nvPr/>
        </p:nvSpPr>
        <p:spPr>
          <a:xfrm>
            <a:off x="9430343" y="4189659"/>
            <a:ext cx="1166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출처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: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연합뉴스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9CAAA-601B-86E6-3202-1104A78834E5}"/>
              </a:ext>
            </a:extLst>
          </p:cNvPr>
          <p:cNvSpPr txBox="1"/>
          <p:nvPr/>
        </p:nvSpPr>
        <p:spPr>
          <a:xfrm>
            <a:off x="528282" y="984688"/>
            <a:ext cx="11494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문제점</a:t>
            </a:r>
            <a:endParaRPr lang="en-US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DD6CB-9D36-9782-2525-70DCA6DE2335}"/>
              </a:ext>
            </a:extLst>
          </p:cNvPr>
          <p:cNvSpPr txBox="1"/>
          <p:nvPr/>
        </p:nvSpPr>
        <p:spPr>
          <a:xfrm>
            <a:off x="528282" y="4686227"/>
            <a:ext cx="11495314" cy="1128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en-US" altLang="ko-KR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인당 생활폐기물배출량이 해마다 </a:t>
            </a:r>
            <a:r>
              <a:rPr lang="ko-KR" altLang="en-US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증가</a:t>
            </a:r>
            <a:endParaRPr kumimoji="0" lang="en-US" altLang="ko-KR" b="1" i="0" u="none" strike="noStrike" kern="1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길거리 쓰레기통 부족으로 시민 불편과 </a:t>
            </a:r>
            <a:r>
              <a:rPr lang="ko-KR" altLang="en-US" kern="100" dirty="0">
                <a:latin typeface="+mj-ea"/>
                <a:ea typeface="+mj-ea"/>
                <a:cs typeface="Times New Roman" panose="02020603050405020304" pitchFamily="18" charset="0"/>
              </a:rPr>
              <a:t>무단 투기</a:t>
            </a: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로 인한</a:t>
            </a:r>
            <a:r>
              <a:rPr kumimoji="0" lang="ko-KR" altLang="ko-KR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ko-KR" altLang="en-US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환경 </a:t>
            </a:r>
            <a:r>
              <a:rPr kumimoji="0" lang="ko-KR" altLang="ko-KR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오염 및 악취 문제 </a:t>
            </a:r>
            <a:r>
              <a:rPr kumimoji="0" lang="ko-KR" altLang="ko-KR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유발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ko-KR" altLang="ko-KR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관광지</a:t>
            </a:r>
            <a:r>
              <a:rPr kumimoji="0" lang="en-US" altLang="ko-KR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ko-KR" altLang="ko-KR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행사장 등 특정 지역에서 쓰레기 배출량이 급증하는 경우 </a:t>
            </a:r>
            <a:r>
              <a:rPr kumimoji="0" lang="ko-KR" altLang="ko-KR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신속한 대응 어려움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BFD41A-5E11-8EA7-E0A3-FB9CDCD8CE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0" t="14396" b="20753"/>
          <a:stretch/>
        </p:blipFill>
        <p:spPr>
          <a:xfrm>
            <a:off x="921875" y="1696600"/>
            <a:ext cx="5590685" cy="2548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6A1A6-8982-C09C-D006-1AD022E491C2}"/>
              </a:ext>
            </a:extLst>
          </p:cNvPr>
          <p:cNvSpPr txBox="1"/>
          <p:nvPr/>
        </p:nvSpPr>
        <p:spPr>
          <a:xfrm>
            <a:off x="5739975" y="4245137"/>
            <a:ext cx="107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출처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: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환경부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5E1E9E-ADF4-9CCB-5472-1E1386CD68B9}"/>
              </a:ext>
            </a:extLst>
          </p:cNvPr>
          <p:cNvSpPr txBox="1"/>
          <p:nvPr/>
        </p:nvSpPr>
        <p:spPr>
          <a:xfrm>
            <a:off x="2588100" y="4245137"/>
            <a:ext cx="2623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&lt;1</a:t>
            </a:r>
            <a:r>
              <a:rPr lang="ko-KR" altLang="en-US" sz="1200" dirty="0">
                <a:latin typeface="+mj-ea"/>
                <a:ea typeface="+mj-ea"/>
              </a:rPr>
              <a:t>인당 생활폐기물배출량</a:t>
            </a:r>
            <a:r>
              <a:rPr lang="en-US" altLang="ko-KR" sz="1200" dirty="0">
                <a:latin typeface="+mj-ea"/>
                <a:ea typeface="+mj-ea"/>
              </a:rPr>
              <a:t>(kg)&gt;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3EAB7-E74A-F535-DDEA-B24372FA5C90}"/>
              </a:ext>
            </a:extLst>
          </p:cNvPr>
          <p:cNvSpPr txBox="1"/>
          <p:nvPr/>
        </p:nvSpPr>
        <p:spPr>
          <a:xfrm>
            <a:off x="921875" y="5876215"/>
            <a:ext cx="8061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  </a:t>
            </a:r>
            <a:r>
              <a:rPr lang="ko-KR" altLang="en-US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효율적인 쓰레기 배출 예측과 수거 솔루션을 고안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4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2B079-01FB-C2D1-FCB5-F8D676A0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BCD6BF-780A-37E8-A95A-D2B5A7079ADB}"/>
              </a:ext>
            </a:extLst>
          </p:cNvPr>
          <p:cNvGrpSpPr/>
          <p:nvPr/>
        </p:nvGrpSpPr>
        <p:grpSpPr>
          <a:xfrm>
            <a:off x="2947839" y="1687598"/>
            <a:ext cx="6296322" cy="2538907"/>
            <a:chOff x="3073400" y="1659467"/>
            <a:chExt cx="6296322" cy="2538907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E60DD76-C435-CE5D-285E-A4185D7235D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073400" y="1659467"/>
              <a:ext cx="102419" cy="2538907"/>
            </a:xfrm>
            <a:prstGeom prst="rect">
              <a:avLst/>
            </a:prstGeom>
          </p:spPr>
        </p:pic>
        <p:sp>
          <p:nvSpPr>
            <p:cNvPr id="4" name="object 3">
              <a:extLst>
                <a:ext uri="{FF2B5EF4-FFF2-40B4-BE49-F238E27FC236}">
                  <a16:creationId xmlns:a16="http://schemas.microsoft.com/office/drawing/2014/main" id="{6D20404F-22D3-3043-733D-5406E1BBC3B9}"/>
                </a:ext>
              </a:extLst>
            </p:cNvPr>
            <p:cNvSpPr txBox="1"/>
            <p:nvPr/>
          </p:nvSpPr>
          <p:spPr>
            <a:xfrm>
              <a:off x="3273722" y="1659467"/>
              <a:ext cx="5541171" cy="266098"/>
            </a:xfrm>
            <a:prstGeom prst="rect">
              <a:avLst/>
            </a:prstGeom>
          </p:spPr>
          <p:txBody>
            <a:bodyPr vert="horz" wrap="square" lIns="0" tIns="50165" rIns="0" bIns="0" rtlCol="0" anchor="t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3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Real-Time Waste Disposal Monitoring and Optimization Solution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3FB1C-4F78-0434-226C-8D275BD51853}"/>
                </a:ext>
              </a:extLst>
            </p:cNvPr>
            <p:cNvSpPr txBox="1"/>
            <p:nvPr/>
          </p:nvSpPr>
          <p:spPr>
            <a:xfrm>
              <a:off x="3273722" y="3013501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63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1200" cap="none" spc="-10" normalizeH="0" baseline="0" noProof="0" dirty="0">
                  <a:ln>
                    <a:noFill/>
                  </a:ln>
                  <a:solidFill>
                    <a:srgbClr val="0066A6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02 </a:t>
              </a:r>
              <a:r>
                <a:rPr kumimoji="0" lang="ko-KR" altLang="en-US" sz="4800" b="1" i="0" u="none" strike="noStrike" kern="1200" cap="none" spc="-25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+mj-ea"/>
                  <a:ea typeface="+mj-ea"/>
                  <a:cs typeface="Malgun Gothic"/>
                </a:rPr>
                <a:t>서비스 개요</a:t>
              </a:r>
              <a:endParaRPr kumimoji="0" lang="ko-KR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897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6C30B-3273-1550-DBD1-DAB23CA15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986AD0D-444D-697F-E729-9B6695D9837D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614051-83E6-FF33-A222-05002A9B4F96}"/>
              </a:ext>
            </a:extLst>
          </p:cNvPr>
          <p:cNvSpPr txBox="1"/>
          <p:nvPr/>
        </p:nvSpPr>
        <p:spPr>
          <a:xfrm>
            <a:off x="705847" y="71627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800" b="1" i="0" u="none" strike="noStrike" kern="1200" cap="none" spc="-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서비스 개요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 (1/3)</a:t>
            </a:r>
          </a:p>
        </p:txBody>
      </p:sp>
      <p:sp>
        <p:nvSpPr>
          <p:cNvPr id="3" name="슬라이드 번호 개체 틀 9">
            <a:extLst>
              <a:ext uri="{FF2B5EF4-FFF2-40B4-BE49-F238E27FC236}">
                <a16:creationId xmlns:a16="http://schemas.microsoft.com/office/drawing/2014/main" id="{D69BC41F-FF13-859D-4E93-3D7EB29103AD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CF439D9-A784-58D9-9AB9-69A30C74FD5A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+mj-ea"/>
                <a:ea typeface="+mj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1EDA0-8830-9339-681C-1975F0545E5C}"/>
              </a:ext>
            </a:extLst>
          </p:cNvPr>
          <p:cNvSpPr txBox="1"/>
          <p:nvPr/>
        </p:nvSpPr>
        <p:spPr>
          <a:xfrm>
            <a:off x="351458" y="932504"/>
            <a:ext cx="11504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서비스 특징</a:t>
            </a:r>
            <a:endParaRPr lang="ko-KR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7462A-05A1-A654-BBC7-E6F078733437}"/>
              </a:ext>
            </a:extLst>
          </p:cNvPr>
          <p:cNvSpPr txBox="1"/>
          <p:nvPr/>
        </p:nvSpPr>
        <p:spPr>
          <a:xfrm>
            <a:off x="705847" y="2557957"/>
            <a:ext cx="1097815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buSzPts val="1000"/>
              <a:tabLst>
                <a:tab pos="457200" algn="l"/>
              </a:tabLst>
              <a:defRPr/>
            </a:pPr>
            <a:r>
              <a:rPr lang="en-US" altLang="ko-KR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&lt;</a:t>
            </a:r>
            <a:r>
              <a:rPr lang="ko-KR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실시간 모니터링</a:t>
            </a:r>
            <a:r>
              <a:rPr lang="en-US" altLang="ko-KR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&gt;</a:t>
            </a:r>
            <a:endParaRPr lang="ko-KR" altLang="en-US" sz="2000" b="1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en-US" sz="2000" kern="100" dirty="0">
                <a:latin typeface="+mj-ea"/>
                <a:ea typeface="+mj-ea"/>
                <a:cs typeface="Times New Roman" panose="02020603050405020304" pitchFamily="18" charset="0"/>
              </a:rPr>
              <a:t>도시 곳곳에 설치된 </a:t>
            </a:r>
            <a:r>
              <a:rPr lang="en-US" altLang="ko-KR" sz="2000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CCTV</a:t>
            </a:r>
            <a:r>
              <a:rPr lang="ko-KR" altLang="en-US" sz="2000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에 실시간 객체 탐지 </a:t>
            </a:r>
            <a:r>
              <a:rPr lang="en-US" altLang="ko-KR" sz="2000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AI </a:t>
            </a:r>
            <a:r>
              <a:rPr lang="ko-KR" altLang="en-US" sz="2000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기반 분석</a:t>
            </a:r>
            <a:r>
              <a:rPr lang="ko-KR" altLang="en-US" sz="2000" kern="100" dirty="0">
                <a:latin typeface="+mj-ea"/>
                <a:ea typeface="+mj-ea"/>
                <a:cs typeface="Times New Roman" panose="02020603050405020304" pitchFamily="18" charset="0"/>
              </a:rPr>
              <a:t>을 적용하여 쓰레기통의 채워진 정도를 </a:t>
            </a:r>
            <a:r>
              <a:rPr lang="ko-KR" altLang="en-US" sz="2000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실시간 모니터링</a:t>
            </a:r>
            <a:endParaRPr lang="en-US" altLang="ko-KR" sz="2000" b="1" kern="100" dirty="0">
              <a:solidFill>
                <a:srgbClr val="C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2000" kern="100" dirty="0"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	 </a:t>
            </a:r>
            <a:r>
              <a:rPr lang="en-US" altLang="ko-KR" sz="2000" b="1" kern="100" dirty="0">
                <a:latin typeface="+mj-ea"/>
                <a:ea typeface="+mj-ea"/>
                <a:cs typeface="Times New Roman" panose="02020603050405020304" pitchFamily="18" charset="0"/>
              </a:rPr>
              <a:t>AI</a:t>
            </a:r>
            <a:r>
              <a:rPr lang="ko-KR" altLang="en-US" sz="2000" b="1" kern="100" dirty="0">
                <a:latin typeface="+mj-ea"/>
                <a:ea typeface="+mj-ea"/>
                <a:cs typeface="Times New Roman" panose="02020603050405020304" pitchFamily="18" charset="0"/>
              </a:rPr>
              <a:t> 영상 분석을 통해 </a:t>
            </a:r>
            <a:r>
              <a:rPr lang="ko-KR" altLang="en-US" sz="2000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쓰레기통의 부피 변화를 판단</a:t>
            </a:r>
            <a:endParaRPr lang="en-US" altLang="ko-KR" sz="2000" b="1" kern="100" dirty="0">
              <a:solidFill>
                <a:srgbClr val="C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altLang="ko-KR" sz="2000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buSzPts val="1000"/>
              <a:tabLst>
                <a:tab pos="457200" algn="l"/>
              </a:tabLst>
              <a:defRPr/>
            </a:pPr>
            <a:r>
              <a:rPr lang="en-US" altLang="ko-KR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&lt;AI </a:t>
            </a:r>
            <a:r>
              <a:rPr lang="ko-KR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경로 최적화</a:t>
            </a:r>
            <a:r>
              <a:rPr lang="en-US" altLang="ko-KR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&gt;</a:t>
            </a:r>
            <a:endParaRPr lang="ko-KR" altLang="en-US" sz="2000" b="1" kern="100" dirty="0">
              <a:solidFill>
                <a:prstClr val="black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en-US" sz="2000" kern="100" dirty="0">
                <a:latin typeface="+mj-ea"/>
                <a:ea typeface="+mj-ea"/>
                <a:cs typeface="Times New Roman" panose="02020603050405020304" pitchFamily="18" charset="0"/>
              </a:rPr>
              <a:t>최단경로 알고리즘으로 산출한 경로를 반영</a:t>
            </a:r>
            <a:r>
              <a:rPr lang="en-US" altLang="ko-KR" sz="2000" kern="100" dirty="0">
                <a:latin typeface="+mj-ea"/>
                <a:ea typeface="+mj-ea"/>
                <a:cs typeface="Times New Roman" panose="02020603050405020304" pitchFamily="18" charset="0"/>
              </a:rPr>
              <a:t>,</a:t>
            </a:r>
            <a:r>
              <a:rPr lang="ko-KR" altLang="en-US" sz="2000" kern="100" dirty="0">
                <a:latin typeface="+mj-ea"/>
                <a:ea typeface="+mj-ea"/>
                <a:cs typeface="Times New Roman" panose="02020603050405020304" pitchFamily="18" charset="0"/>
              </a:rPr>
              <a:t> 생성형 </a:t>
            </a:r>
            <a:r>
              <a:rPr lang="en-US" altLang="ko-KR" sz="2000" kern="100" dirty="0">
                <a:latin typeface="+mj-ea"/>
                <a:ea typeface="+mj-ea"/>
                <a:cs typeface="Times New Roman" panose="02020603050405020304" pitchFamily="18" charset="0"/>
              </a:rPr>
              <a:t>AI</a:t>
            </a:r>
            <a:r>
              <a:rPr lang="ko-KR" altLang="en-US" sz="2000" kern="100" dirty="0">
                <a:latin typeface="+mj-ea"/>
                <a:ea typeface="+mj-ea"/>
                <a:cs typeface="Times New Roman" panose="02020603050405020304" pitchFamily="18" charset="0"/>
              </a:rPr>
              <a:t>가</a:t>
            </a:r>
            <a:r>
              <a:rPr lang="en-US" altLang="ko-KR" sz="2000" kern="1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j-ea"/>
                <a:ea typeface="+mj-ea"/>
                <a:cs typeface="Times New Roman" panose="02020603050405020304" pitchFamily="18" charset="0"/>
              </a:rPr>
              <a:t>수거가 필요한 쓰레기통만을</a:t>
            </a:r>
            <a:r>
              <a:rPr lang="en-US" altLang="ko-KR" sz="2000" kern="1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br>
              <a:rPr lang="en-US" altLang="ko-KR" sz="2000" kern="100" dirty="0"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lang="ko-KR" altLang="en-US" sz="2000" kern="100" dirty="0">
                <a:latin typeface="+mj-ea"/>
                <a:ea typeface="+mj-ea"/>
                <a:cs typeface="Times New Roman" panose="02020603050405020304" pitchFamily="18" charset="0"/>
              </a:rPr>
              <a:t>효율적으로 판단하여</a:t>
            </a:r>
            <a:r>
              <a:rPr lang="ko-KR" altLang="en-US" sz="2000" b="1" kern="1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2000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최적의 경로를 자동으로 추천</a:t>
            </a:r>
            <a:endParaRPr lang="en-US" altLang="ko-KR" sz="2000" b="1" kern="100" dirty="0">
              <a:solidFill>
                <a:srgbClr val="C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altLang="ko-KR" sz="2000" kern="100" dirty="0">
                <a:latin typeface="+mj-ea"/>
                <a:ea typeface="+mj-ea"/>
                <a:cs typeface="Times New Roman" panose="02020603050405020304" pitchFamily="18" charset="0"/>
                <a:sym typeface="Wingdings" panose="05000000000000000000" pitchFamily="2" charset="2"/>
              </a:rPr>
              <a:t>	 </a:t>
            </a:r>
            <a:r>
              <a:rPr lang="ko-KR" altLang="en-US" sz="2000" b="1" kern="100" dirty="0">
                <a:latin typeface="+mj-ea"/>
                <a:ea typeface="+mj-ea"/>
                <a:cs typeface="Times New Roman" panose="02020603050405020304" pitchFamily="18" charset="0"/>
              </a:rPr>
              <a:t>불필요한 차량 운행을 줄여 </a:t>
            </a:r>
            <a:r>
              <a:rPr lang="ko-KR" altLang="en-US" sz="2000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운영 효율성을 극대화</a:t>
            </a:r>
            <a:r>
              <a:rPr lang="ko-KR" altLang="en-US" sz="2000" b="1" kern="100" dirty="0">
                <a:latin typeface="+mj-ea"/>
                <a:ea typeface="+mj-ea"/>
                <a:cs typeface="Times New Roman" panose="02020603050405020304" pitchFamily="18" charset="0"/>
              </a:rPr>
              <a:t>하고</a:t>
            </a:r>
            <a:r>
              <a:rPr lang="en-US" altLang="ko-KR" sz="2000" b="1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탄소 배출 최소화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18584F-024C-F705-6B92-C4C0EFD6C60F}"/>
              </a:ext>
            </a:extLst>
          </p:cNvPr>
          <p:cNvGrpSpPr/>
          <p:nvPr/>
        </p:nvGrpSpPr>
        <p:grpSpPr>
          <a:xfrm>
            <a:off x="705847" y="1638422"/>
            <a:ext cx="11051559" cy="517179"/>
            <a:chOff x="705847" y="1638422"/>
            <a:chExt cx="11051559" cy="51717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9922DAF-97C9-7185-000A-10B74F228597}"/>
                </a:ext>
              </a:extLst>
            </p:cNvPr>
            <p:cNvSpPr/>
            <p:nvPr/>
          </p:nvSpPr>
          <p:spPr>
            <a:xfrm>
              <a:off x="1330710" y="1638423"/>
              <a:ext cx="10426696" cy="517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4D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800"/>
                </a:spcAft>
              </a:pPr>
              <a:r>
                <a:rPr lang="ko-KR" altLang="en-US" b="1" kern="100" dirty="0">
                  <a:solidFill>
                    <a:schemeClr val="tx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실시간 쓰레기통 모니터링 및 </a:t>
              </a:r>
              <a:r>
                <a:rPr lang="en-US" altLang="ko-KR" b="1" kern="100" dirty="0">
                  <a:solidFill>
                    <a:schemeClr val="tx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AI </a:t>
              </a:r>
              <a:r>
                <a:rPr lang="ko-KR" altLang="en-US" b="1" kern="100" dirty="0">
                  <a:solidFill>
                    <a:schemeClr val="tx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기반 경로 최적화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3D53B02-44C3-6DB6-E4D4-E287A2B6DEF2}"/>
                </a:ext>
              </a:extLst>
            </p:cNvPr>
            <p:cNvSpPr/>
            <p:nvPr/>
          </p:nvSpPr>
          <p:spPr>
            <a:xfrm>
              <a:off x="705847" y="1638422"/>
              <a:ext cx="542479" cy="5171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4D8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kern="100" dirty="0">
                  <a:solidFill>
                    <a:schemeClr val="tx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1</a:t>
              </a:r>
              <a:endParaRPr lang="ko-KR" altLang="en-US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65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984BD-B688-D82C-5E1D-EFA95F09A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F0742DCF-3005-FBB0-FDA6-F15A0906998C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C6E5FD-8A45-50A8-935E-FDA2E3E334D4}"/>
              </a:ext>
            </a:extLst>
          </p:cNvPr>
          <p:cNvSpPr txBox="1"/>
          <p:nvPr/>
        </p:nvSpPr>
        <p:spPr>
          <a:xfrm>
            <a:off x="705847" y="71627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800" b="1" i="0" u="none" strike="noStrike" kern="1200" cap="none" spc="-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서비스 개요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 (2/3)</a:t>
            </a:r>
          </a:p>
        </p:txBody>
      </p:sp>
      <p:sp>
        <p:nvSpPr>
          <p:cNvPr id="3" name="슬라이드 번호 개체 틀 9">
            <a:extLst>
              <a:ext uri="{FF2B5EF4-FFF2-40B4-BE49-F238E27FC236}">
                <a16:creationId xmlns:a16="http://schemas.microsoft.com/office/drawing/2014/main" id="{FC2ECDA8-B8EC-14E9-27B8-F25FF65FA32B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257290D-07CB-0232-0020-C35661A5A93F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+mj-ea"/>
                <a:ea typeface="+mj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BCA53-50B5-AC05-FFCB-64A97BD2F937}"/>
              </a:ext>
            </a:extLst>
          </p:cNvPr>
          <p:cNvSpPr txBox="1"/>
          <p:nvPr/>
        </p:nvSpPr>
        <p:spPr>
          <a:xfrm>
            <a:off x="351458" y="932504"/>
            <a:ext cx="11504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서비스 특징</a:t>
            </a:r>
            <a:endParaRPr lang="ko-KR" altLang="ko-KR" sz="18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D2AC8-C48B-0B2B-8614-086C38D3D2DA}"/>
              </a:ext>
            </a:extLst>
          </p:cNvPr>
          <p:cNvSpPr txBox="1"/>
          <p:nvPr/>
        </p:nvSpPr>
        <p:spPr>
          <a:xfrm>
            <a:off x="705846" y="2366229"/>
            <a:ext cx="8209554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buSzPts val="1000"/>
              <a:tabLst>
                <a:tab pos="457200" algn="l"/>
              </a:tabLst>
              <a:defRPr/>
            </a:pPr>
            <a:r>
              <a:rPr lang="en-US" altLang="ko-KR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&lt;</a:t>
            </a:r>
            <a:r>
              <a:rPr lang="ko-KR" altLang="en-US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패턴 분석</a:t>
            </a:r>
            <a:r>
              <a:rPr lang="en-US" altLang="ko-KR" sz="2000" b="1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&gt;</a:t>
            </a:r>
          </a:p>
          <a:p>
            <a:pPr marL="34290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en-US" kern="100" dirty="0">
                <a:latin typeface="+mj-ea"/>
                <a:ea typeface="+mj-ea"/>
                <a:cs typeface="Times New Roman" panose="02020603050405020304" pitchFamily="18" charset="0"/>
              </a:rPr>
              <a:t>도시 전체의 쓰레기 배출 데이터를 수집하여 특정 지역의</a:t>
            </a:r>
            <a:r>
              <a:rPr lang="ko-KR" altLang="en-US" b="1" kern="100" dirty="0"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배출량 변화 분석</a:t>
            </a:r>
            <a:endParaRPr lang="en-US" altLang="ko-KR" b="1" kern="100" dirty="0">
              <a:solidFill>
                <a:srgbClr val="C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ko-KR" altLang="en-US" kern="100" dirty="0">
                <a:latin typeface="+mj-ea"/>
                <a:ea typeface="+mj-ea"/>
                <a:cs typeface="Times New Roman" panose="02020603050405020304" pitchFamily="18" charset="0"/>
              </a:rPr>
              <a:t>분석된 데이터를 활용하여 </a:t>
            </a:r>
            <a:r>
              <a:rPr lang="ko-KR" altLang="en-US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쓰레기 배출량을 예측</a:t>
            </a:r>
            <a:r>
              <a:rPr lang="ko-KR" altLang="en-US" kern="100" dirty="0">
                <a:latin typeface="+mj-ea"/>
                <a:ea typeface="+mj-ea"/>
                <a:cs typeface="Times New Roman" panose="02020603050405020304" pitchFamily="18" charset="0"/>
              </a:rPr>
              <a:t>하고</a:t>
            </a:r>
            <a:r>
              <a:rPr lang="en-US" altLang="ko-KR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br>
              <a:rPr lang="en-US" altLang="ko-KR" kern="100" dirty="0">
                <a:latin typeface="+mj-ea"/>
                <a:ea typeface="+mj-ea"/>
                <a:cs typeface="Times New Roman" panose="02020603050405020304" pitchFamily="18" charset="0"/>
              </a:rPr>
            </a:br>
            <a:r>
              <a:rPr lang="ko-KR" altLang="en-US" kern="100" dirty="0">
                <a:latin typeface="+mj-ea"/>
                <a:ea typeface="+mj-ea"/>
                <a:cs typeface="Times New Roman" panose="02020603050405020304" pitchFamily="18" charset="0"/>
              </a:rPr>
              <a:t>특정 이벤트</a:t>
            </a:r>
            <a:r>
              <a:rPr lang="en-US" altLang="ko-KR" kern="100" dirty="0"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ko-KR" altLang="en-US" kern="100" dirty="0">
                <a:latin typeface="+mj-ea"/>
                <a:ea typeface="+mj-ea"/>
                <a:cs typeface="Times New Roman" panose="02020603050405020304" pitchFamily="18" charset="0"/>
              </a:rPr>
              <a:t>축제</a:t>
            </a:r>
            <a:r>
              <a:rPr lang="en-US" altLang="ko-KR" kern="10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+mj-ea"/>
                <a:ea typeface="+mj-ea"/>
                <a:cs typeface="Times New Roman" panose="02020603050405020304" pitchFamily="18" charset="0"/>
              </a:rPr>
              <a:t>관광객 유입 등</a:t>
            </a:r>
            <a:r>
              <a:rPr lang="en-US" altLang="ko-KR" kern="100" dirty="0">
                <a:latin typeface="+mj-ea"/>
                <a:ea typeface="+mj-ea"/>
                <a:cs typeface="Times New Roman" panose="02020603050405020304" pitchFamily="18" charset="0"/>
              </a:rPr>
              <a:t>) </a:t>
            </a:r>
            <a:r>
              <a:rPr lang="ko-KR" altLang="en-US" kern="100" dirty="0">
                <a:latin typeface="+mj-ea"/>
                <a:ea typeface="+mj-ea"/>
                <a:cs typeface="Times New Roman" panose="02020603050405020304" pitchFamily="18" charset="0"/>
              </a:rPr>
              <a:t>발생 시 </a:t>
            </a:r>
            <a:r>
              <a:rPr lang="ko-KR" altLang="en-US" b="1" kern="100" dirty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사전에 대응</a:t>
            </a:r>
            <a:r>
              <a:rPr lang="ko-KR" altLang="en-US" kern="100" dirty="0">
                <a:latin typeface="+mj-ea"/>
                <a:ea typeface="+mj-ea"/>
                <a:cs typeface="Times New Roman" panose="02020603050405020304" pitchFamily="18" charset="0"/>
              </a:rPr>
              <a:t>할 수 있도록 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39784D-ED51-9057-73CC-CCD063DD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2451004"/>
            <a:ext cx="2981706" cy="34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9D5F01-300B-A236-E831-241CA0CD0748}"/>
              </a:ext>
            </a:extLst>
          </p:cNvPr>
          <p:cNvSpPr txBox="1"/>
          <p:nvPr/>
        </p:nvSpPr>
        <p:spPr>
          <a:xfrm>
            <a:off x="705846" y="4266746"/>
            <a:ext cx="8209553" cy="1713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US" altLang="ko-KR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&lt;</a:t>
            </a:r>
            <a:r>
              <a:rPr kumimoji="0" lang="ko-KR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생성형  </a:t>
            </a:r>
            <a:r>
              <a:rPr kumimoji="0" lang="en-US" altLang="ko-KR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AI </a:t>
            </a:r>
            <a:r>
              <a:rPr kumimoji="0" lang="ko-KR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비서 연계</a:t>
            </a:r>
            <a:r>
              <a:rPr kumimoji="0" lang="en-US" altLang="ko-KR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&gt;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생성형 </a:t>
            </a:r>
            <a:r>
              <a:rPr kumimoji="0" lang="en-US" altLang="ko-KR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AI </a:t>
            </a: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비서가 </a:t>
            </a:r>
            <a:r>
              <a:rPr lang="ko-KR" altLang="en-US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수거가 필요한 쓰레기통을 판단하여 </a:t>
            </a: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유관 기관</a:t>
            </a:r>
            <a:r>
              <a:rPr kumimoji="0" lang="en-US" altLang="ko-KR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지자체</a:t>
            </a:r>
            <a:r>
              <a:rPr kumimoji="0" lang="en-US" altLang="ko-KR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청소 업체 등</a:t>
            </a:r>
            <a:r>
              <a:rPr kumimoji="0" lang="en-US" altLang="ko-KR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)</a:t>
            </a: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에 </a:t>
            </a:r>
            <a:r>
              <a:rPr kumimoji="0" lang="ko-KR" altLang="en-US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알림을 전송</a:t>
            </a: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하여 빠른 대응을 유도</a:t>
            </a:r>
            <a:endParaRPr kumimoji="0" lang="en-US" altLang="ko-KR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생성형 </a:t>
            </a:r>
            <a:r>
              <a:rPr kumimoji="0" lang="en-US" altLang="ko-KR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AI </a:t>
            </a: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비서는 실시간으로 상황을 감지하고</a:t>
            </a:r>
            <a:r>
              <a:rPr kumimoji="0" lang="en-US" altLang="ko-KR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필요한 경우 추가 정보 제공</a:t>
            </a:r>
            <a:r>
              <a:rPr lang="en-US" altLang="ko-KR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prstClr val="black"/>
                </a:solidFill>
                <a:latin typeface="+mj-ea"/>
                <a:ea typeface="+mj-ea"/>
                <a:cs typeface="Times New Roman" panose="02020603050405020304" pitchFamily="18" charset="0"/>
              </a:rPr>
              <a:t>및</a:t>
            </a:r>
            <a:r>
              <a:rPr kumimoji="0" lang="en-US" altLang="ko-KR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kumimoji="0" lang="ko-KR" altLang="en-US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긴급 상황 대처 등을 지원하여 </a:t>
            </a:r>
            <a:r>
              <a:rPr kumimoji="0" lang="ko-KR" altLang="en-US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효율적 쓰레기 수거 관리</a:t>
            </a:r>
            <a:endParaRPr kumimoji="0" lang="en-US" altLang="ko-KR" b="1" i="0" u="none" strike="noStrike" kern="1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153E71-1917-5082-54EE-A3DF6E385F89}"/>
              </a:ext>
            </a:extLst>
          </p:cNvPr>
          <p:cNvGrpSpPr/>
          <p:nvPr/>
        </p:nvGrpSpPr>
        <p:grpSpPr>
          <a:xfrm>
            <a:off x="705847" y="1638422"/>
            <a:ext cx="11051559" cy="517179"/>
            <a:chOff x="705847" y="1638422"/>
            <a:chExt cx="11051559" cy="51717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409D345-64F8-482C-2154-796F01775423}"/>
                </a:ext>
              </a:extLst>
            </p:cNvPr>
            <p:cNvSpPr/>
            <p:nvPr/>
          </p:nvSpPr>
          <p:spPr>
            <a:xfrm>
              <a:off x="1330710" y="1638423"/>
              <a:ext cx="10426696" cy="517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4D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800"/>
                </a:spcAft>
              </a:pPr>
              <a:r>
                <a:rPr lang="ko-KR" altLang="en-US" b="1" kern="100" dirty="0">
                  <a:solidFill>
                    <a:schemeClr val="tx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도시 단위 쓰레기 배출 패턴 분석과 생성형 </a:t>
              </a:r>
              <a:r>
                <a:rPr lang="en-US" altLang="ko-KR" b="1" kern="100" dirty="0">
                  <a:solidFill>
                    <a:schemeClr val="tx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AI </a:t>
              </a:r>
              <a:r>
                <a:rPr lang="ko-KR" altLang="en-US" b="1" kern="100" dirty="0">
                  <a:solidFill>
                    <a:schemeClr val="tx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비서 연계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D627DB1-082D-7973-4B25-09F400AB803B}"/>
                </a:ext>
              </a:extLst>
            </p:cNvPr>
            <p:cNvSpPr/>
            <p:nvPr/>
          </p:nvSpPr>
          <p:spPr>
            <a:xfrm>
              <a:off x="705847" y="1638422"/>
              <a:ext cx="542479" cy="5171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4D85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kern="100" dirty="0">
                  <a:solidFill>
                    <a:schemeClr val="tx1"/>
                  </a:solidFill>
                  <a:latin typeface="+mj-ea"/>
                  <a:ea typeface="+mj-ea"/>
                  <a:cs typeface="Times New Roman" panose="02020603050405020304" pitchFamily="18" charset="0"/>
                </a:rPr>
                <a:t>2</a:t>
              </a:r>
              <a:endParaRPr lang="ko-KR" altLang="en-US" b="1" kern="100" dirty="0">
                <a:solidFill>
                  <a:schemeClr val="tx1"/>
                </a:solidFill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132E001-8EE7-BC3D-4076-0049D307B3F3}"/>
              </a:ext>
            </a:extLst>
          </p:cNvPr>
          <p:cNvSpPr txBox="1"/>
          <p:nvPr/>
        </p:nvSpPr>
        <p:spPr>
          <a:xfrm>
            <a:off x="9320655" y="5969630"/>
            <a:ext cx="2316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A67C70"/>
                </a:solidFill>
                <a:latin typeface="+mj-ea"/>
                <a:ea typeface="+mj-ea"/>
              </a:rPr>
              <a:t># </a:t>
            </a:r>
            <a:r>
              <a:rPr lang="ko-KR" altLang="en-US" sz="1600" b="1" dirty="0">
                <a:solidFill>
                  <a:srgbClr val="A67C70"/>
                </a:solidFill>
                <a:latin typeface="+mj-ea"/>
                <a:ea typeface="+mj-ea"/>
              </a:rPr>
              <a:t>예상 관리자 페이지</a:t>
            </a:r>
          </a:p>
        </p:txBody>
      </p:sp>
    </p:spTree>
    <p:extLst>
      <p:ext uri="{BB962C8B-B14F-4D97-AF65-F5344CB8AC3E}">
        <p14:creationId xmlns:p14="http://schemas.microsoft.com/office/powerpoint/2010/main" val="106238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3AC6-649C-5D77-0668-78F725023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8BD3743-1945-8A66-6047-1EAA1E901C95}"/>
              </a:ext>
            </a:extLst>
          </p:cNvPr>
          <p:cNvCxnSpPr>
            <a:cxnSpLocks/>
          </p:cNvCxnSpPr>
          <p:nvPr/>
        </p:nvCxnSpPr>
        <p:spPr>
          <a:xfrm>
            <a:off x="336000" y="642106"/>
            <a:ext cx="11520000" cy="0"/>
          </a:xfrm>
          <a:prstGeom prst="line">
            <a:avLst/>
          </a:prstGeom>
          <a:ln w="38100">
            <a:solidFill>
              <a:srgbClr val="004D8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102B56-E713-0A9A-856E-0092A8EFDAF4}"/>
              </a:ext>
            </a:extLst>
          </p:cNvPr>
          <p:cNvSpPr txBox="1"/>
          <p:nvPr/>
        </p:nvSpPr>
        <p:spPr>
          <a:xfrm>
            <a:off x="705847" y="71627"/>
            <a:ext cx="10783611" cy="46487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800" b="1" i="0" u="none" strike="noStrike" kern="1200" cap="none" spc="-2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+mj-ea"/>
                <a:ea typeface="+mj-ea"/>
                <a:cs typeface="Malgun Gothic"/>
              </a:rPr>
              <a:t>서비스 개요</a:t>
            </a:r>
            <a:r>
              <a:rPr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 (3/3)</a:t>
            </a:r>
          </a:p>
        </p:txBody>
      </p:sp>
      <p:sp>
        <p:nvSpPr>
          <p:cNvPr id="3" name="슬라이드 번호 개체 틀 9">
            <a:extLst>
              <a:ext uri="{FF2B5EF4-FFF2-40B4-BE49-F238E27FC236}">
                <a16:creationId xmlns:a16="http://schemas.microsoft.com/office/drawing/2014/main" id="{07756EDD-1A29-1795-FB82-E520A9CE8CB9}"/>
              </a:ext>
            </a:extLst>
          </p:cNvPr>
          <p:cNvSpPr txBox="1">
            <a:spLocks/>
          </p:cNvSpPr>
          <p:nvPr/>
        </p:nvSpPr>
        <p:spPr>
          <a:xfrm>
            <a:off x="11757406" y="6498684"/>
            <a:ext cx="26606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1" i="0" kern="1200">
                <a:solidFill>
                  <a:srgbClr val="0066A6"/>
                </a:solidFill>
                <a:latin typeface="Malgun Gothic"/>
                <a:ea typeface="+mn-ea"/>
                <a:cs typeface="Malgun Gothic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marR="0" lvl="0" indent="0" algn="l" defTabSz="914400" rtl="0" eaLnBrk="1" fontAlgn="auto" latinLnBrk="1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altLang="ko-KR" sz="1200" b="1" i="0" u="none" strike="noStrike" kern="1200" cap="none" spc="-25" normalizeH="0" baseline="0" noProof="0" smtClean="0">
                <a:ln>
                  <a:noFill/>
                </a:ln>
                <a:solidFill>
                  <a:srgbClr val="0066A6"/>
                </a:solidFill>
                <a:effectLst/>
                <a:uLnTx/>
                <a:uFillTx/>
                <a:latin typeface="+mj-ea"/>
                <a:ea typeface="+mj-ea"/>
              </a:rPr>
              <a:pPr marL="3810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20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1" i="0" u="none" strike="noStrike" kern="1200" cap="none" spc="-25" normalizeH="0" baseline="0" noProof="0">
              <a:ln>
                <a:noFill/>
              </a:ln>
              <a:solidFill>
                <a:srgbClr val="0066A6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6282273-BC6E-E7FD-1BA4-9C16BB0B0401}"/>
              </a:ext>
            </a:extLst>
          </p:cNvPr>
          <p:cNvSpPr/>
          <p:nvPr/>
        </p:nvSpPr>
        <p:spPr>
          <a:xfrm>
            <a:off x="350514" y="171711"/>
            <a:ext cx="360000" cy="360000"/>
          </a:xfrm>
          <a:prstGeom prst="ellipse">
            <a:avLst/>
          </a:prstGeom>
          <a:solidFill>
            <a:srgbClr val="004D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0000" rIns="91440" bIns="90000" rtlCol="0" anchor="ctr"/>
          <a:lstStyle/>
          <a:p>
            <a:pPr algn="ctr"/>
            <a:r>
              <a:rPr lang="en-US" altLang="ko-KR" b="1">
                <a:latin typeface="+mj-ea"/>
                <a:ea typeface="+mj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A4614-73C1-76A9-1098-F6331B1CE3D8}"/>
              </a:ext>
            </a:extLst>
          </p:cNvPr>
          <p:cNvSpPr txBox="1"/>
          <p:nvPr/>
        </p:nvSpPr>
        <p:spPr>
          <a:xfrm>
            <a:off x="351458" y="932504"/>
            <a:ext cx="11504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spcAft>
                <a:spcPts val="800"/>
              </a:spcAft>
              <a:buFont typeface="Wingdings" panose="05000000000000000000" pitchFamily="2" charset="2"/>
              <a:buChar char="u"/>
            </a:pPr>
            <a:r>
              <a:rPr lang="ko-KR" altLang="ko-KR" sz="1800" b="1" kern="100">
                <a:effectLst/>
                <a:latin typeface="+mj-ea"/>
                <a:ea typeface="+mj-ea"/>
                <a:cs typeface="Times New Roman" panose="02020603050405020304" pitchFamily="18" charset="0"/>
              </a:rPr>
              <a:t>서비스 장점</a:t>
            </a:r>
            <a:endParaRPr lang="en-US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CE0A9A-9DAB-0B3C-6A73-C03224A00BB0}"/>
              </a:ext>
            </a:extLst>
          </p:cNvPr>
          <p:cNvGrpSpPr/>
          <p:nvPr/>
        </p:nvGrpSpPr>
        <p:grpSpPr>
          <a:xfrm>
            <a:off x="503047" y="1719808"/>
            <a:ext cx="11185906" cy="4521486"/>
            <a:chOff x="513859" y="1646300"/>
            <a:chExt cx="11509612" cy="452148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E3F3E4D-E1F8-72DD-DC3C-2FEAACA9E1C5}"/>
                </a:ext>
              </a:extLst>
            </p:cNvPr>
            <p:cNvGrpSpPr/>
            <p:nvPr/>
          </p:nvGrpSpPr>
          <p:grpSpPr>
            <a:xfrm>
              <a:off x="513859" y="1646300"/>
              <a:ext cx="3749727" cy="4521486"/>
              <a:chOff x="513859" y="1646300"/>
              <a:chExt cx="3749727" cy="4521486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C2EA5AF3-8816-6BD4-A785-B77B5D318F57}"/>
                  </a:ext>
                </a:extLst>
              </p:cNvPr>
              <p:cNvSpPr/>
              <p:nvPr/>
            </p:nvSpPr>
            <p:spPr>
              <a:xfrm>
                <a:off x="648703" y="1703450"/>
                <a:ext cx="3614883" cy="44643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4D8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  <a:p>
                <a:pPr marL="342900" indent="-342900" algn="just">
                  <a:lnSpc>
                    <a:spcPct val="3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AI</a:t>
                </a:r>
                <a:r>
                  <a:rPr lang="ko-KR" altLang="en-US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기반 수거 경로 최적화</a:t>
                </a:r>
                <a:endParaRPr lang="en-US" altLang="ko-KR" b="1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불필요한 차량 운행을 </a:t>
                </a:r>
                <a:br>
                  <a:rPr lang="en-US" altLang="ko-KR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</a:br>
                <a:r>
                  <a:rPr lang="ko-KR" altLang="en-US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줄여 연료 절감 및 </a:t>
                </a:r>
                <a:r>
                  <a:rPr lang="ko-KR" altLang="en-US" b="1" dirty="0">
                    <a:solidFill>
                      <a:srgbClr val="C00000"/>
                    </a:solidFill>
                    <a:latin typeface="+mj-ea"/>
                    <a:ea typeface="+mj-ea"/>
                  </a:rPr>
                  <a:t>탄소 </a:t>
                </a:r>
                <a:br>
                  <a:rPr lang="en-US" altLang="ko-KR" b="1" dirty="0">
                    <a:solidFill>
                      <a:srgbClr val="C00000"/>
                    </a:solidFill>
                    <a:latin typeface="+mj-ea"/>
                    <a:ea typeface="+mj-ea"/>
                  </a:rPr>
                </a:br>
                <a:r>
                  <a:rPr lang="ko-KR" altLang="en-US" b="1" dirty="0">
                    <a:solidFill>
                      <a:srgbClr val="C00000"/>
                    </a:solidFill>
                    <a:latin typeface="+mj-ea"/>
                    <a:ea typeface="+mj-ea"/>
                  </a:rPr>
                  <a:t>배출 저감</a:t>
                </a:r>
                <a:r>
                  <a:rPr lang="ko-KR" altLang="en-US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 효과 창출</a:t>
                </a:r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0449D3DA-E47E-8A91-97D8-D1A4D728EED7}"/>
                  </a:ext>
                </a:extLst>
              </p:cNvPr>
              <p:cNvSpPr/>
              <p:nvPr/>
            </p:nvSpPr>
            <p:spPr>
              <a:xfrm>
                <a:off x="513859" y="1646300"/>
                <a:ext cx="679840" cy="648134"/>
              </a:xfrm>
              <a:prstGeom prst="ellipse">
                <a:avLst/>
              </a:prstGeom>
              <a:solidFill>
                <a:srgbClr val="004D85"/>
              </a:solidFill>
              <a:ln>
                <a:solidFill>
                  <a:srgbClr val="004D8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AB3929C-EAD2-B3DF-6BA3-58D8EE4AA6D8}"/>
                </a:ext>
              </a:extLst>
            </p:cNvPr>
            <p:cNvGrpSpPr/>
            <p:nvPr/>
          </p:nvGrpSpPr>
          <p:grpSpPr>
            <a:xfrm>
              <a:off x="4393801" y="1646300"/>
              <a:ext cx="3749728" cy="4521486"/>
              <a:chOff x="4403326" y="1646300"/>
              <a:chExt cx="3749728" cy="4521486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0430DAC9-D64F-822D-93EB-3B313112DB51}"/>
                  </a:ext>
                </a:extLst>
              </p:cNvPr>
              <p:cNvSpPr/>
              <p:nvPr/>
            </p:nvSpPr>
            <p:spPr>
              <a:xfrm>
                <a:off x="4538170" y="1703450"/>
                <a:ext cx="3614884" cy="44643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4D8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altLang="ko-KR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  <a:p>
                <a:pPr marL="342900" indent="-342900" algn="just">
                  <a:lnSpc>
                    <a:spcPct val="30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AI </a:t>
                </a:r>
                <a:r>
                  <a:rPr lang="ko-KR" altLang="en-US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비서 실시간 모니터링 </a:t>
                </a:r>
                <a:endParaRPr lang="en-US" altLang="ko-KR" b="1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유관 기관과 청소팀에 </a:t>
                </a:r>
                <a:br>
                  <a:rPr lang="en-US" altLang="ko-KR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</a:br>
                <a:r>
                  <a:rPr lang="ko-KR" altLang="en-US" b="1" dirty="0">
                    <a:solidFill>
                      <a:srgbClr val="C00000"/>
                    </a:solidFill>
                    <a:latin typeface="+mj-ea"/>
                    <a:ea typeface="+mj-ea"/>
                  </a:rPr>
                  <a:t>자동으로 경고 </a:t>
                </a:r>
                <a:r>
                  <a: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및 대응 </a:t>
                </a:r>
                <a:br>
                  <a:rPr lang="en-US" altLang="ko-KR" b="1" dirty="0">
                    <a:solidFill>
                      <a:schemeClr val="tx1"/>
                    </a:solidFill>
                    <a:latin typeface="+mj-ea"/>
                    <a:ea typeface="+mj-ea"/>
                  </a:rPr>
                </a:br>
                <a:r>
                  <a:rPr lang="ko-KR" altLang="en-US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방안을 제안</a:t>
                </a: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B5087F84-53D9-4BAB-6C77-76DA0A770D6B}"/>
                  </a:ext>
                </a:extLst>
              </p:cNvPr>
              <p:cNvSpPr/>
              <p:nvPr/>
            </p:nvSpPr>
            <p:spPr>
              <a:xfrm>
                <a:off x="4403326" y="1646300"/>
                <a:ext cx="679840" cy="648134"/>
              </a:xfrm>
              <a:prstGeom prst="ellipse">
                <a:avLst/>
              </a:prstGeom>
              <a:solidFill>
                <a:srgbClr val="004D85"/>
              </a:solidFill>
              <a:ln>
                <a:solidFill>
                  <a:srgbClr val="004D8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2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AFC9479-D881-01F8-1492-C3B971CBBFF7}"/>
                </a:ext>
              </a:extLst>
            </p:cNvPr>
            <p:cNvGrpSpPr/>
            <p:nvPr/>
          </p:nvGrpSpPr>
          <p:grpSpPr>
            <a:xfrm>
              <a:off x="8273743" y="1646300"/>
              <a:ext cx="3749728" cy="4521486"/>
              <a:chOff x="8273743" y="1646300"/>
              <a:chExt cx="3749728" cy="4521486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6AE232D7-C7DF-2E99-5F82-79EA691CECC7}"/>
                  </a:ext>
                </a:extLst>
              </p:cNvPr>
              <p:cNvSpPr/>
              <p:nvPr/>
            </p:nvSpPr>
            <p:spPr>
              <a:xfrm>
                <a:off x="8408587" y="1703450"/>
                <a:ext cx="3614884" cy="44643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4D8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  <a:p>
                <a:pPr marL="342900" indent="-342900" algn="just">
                  <a:lnSpc>
                    <a:spcPct val="3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쓰레기 배출 패턴을 학습</a:t>
                </a:r>
                <a:endParaRPr lang="en-US" altLang="ko-KR" b="1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장기적인 도시 청결 유지 및 관리 </a:t>
                </a:r>
                <a:r>
                  <a:rPr lang="ko-KR" altLang="en-US" b="1" dirty="0">
                    <a:solidFill>
                      <a:srgbClr val="C00000"/>
                    </a:solidFill>
                    <a:latin typeface="+mj-ea"/>
                    <a:ea typeface="+mj-ea"/>
                  </a:rPr>
                  <a:t>효율성을 향상</a:t>
                </a:r>
                <a:r>
                  <a:rPr lang="ko-KR" altLang="en-US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해 </a:t>
                </a:r>
                <a:br>
                  <a:rPr lang="en-US" altLang="ko-KR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</a:br>
                <a:r>
                  <a:rPr lang="ko-KR" altLang="en-US" b="1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스마트 시티 구축에 기여</a:t>
                </a: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C99A5B1-5827-D15B-75AE-6C16890FDF91}"/>
                  </a:ext>
                </a:extLst>
              </p:cNvPr>
              <p:cNvSpPr/>
              <p:nvPr/>
            </p:nvSpPr>
            <p:spPr>
              <a:xfrm>
                <a:off x="8273743" y="1646300"/>
                <a:ext cx="679840" cy="648134"/>
              </a:xfrm>
              <a:prstGeom prst="ellipse">
                <a:avLst/>
              </a:prstGeom>
              <a:solidFill>
                <a:srgbClr val="004D85"/>
              </a:solidFill>
              <a:ln>
                <a:solidFill>
                  <a:srgbClr val="004D8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3</a:t>
                </a:r>
                <a:endParaRPr lang="ko-KR" altLang="en-US" sz="2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0600CE-BE64-8EDD-A80E-0B5A5C5F9F69}"/>
              </a:ext>
            </a:extLst>
          </p:cNvPr>
          <p:cNvSpPr txBox="1"/>
          <p:nvPr/>
        </p:nvSpPr>
        <p:spPr>
          <a:xfrm>
            <a:off x="5327517" y="2367942"/>
            <a:ext cx="1718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신속한 대응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12D197-E65E-2C3C-73C4-369EE5F2C59F}"/>
              </a:ext>
            </a:extLst>
          </p:cNvPr>
          <p:cNvSpPr txBox="1"/>
          <p:nvPr/>
        </p:nvSpPr>
        <p:spPr>
          <a:xfrm>
            <a:off x="1290319" y="2367942"/>
            <a:ext cx="2265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운영 효율성 증대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81FF00-5036-0C36-795D-60A1480971AD}"/>
              </a:ext>
            </a:extLst>
          </p:cNvPr>
          <p:cNvSpPr txBox="1"/>
          <p:nvPr/>
        </p:nvSpPr>
        <p:spPr>
          <a:xfrm>
            <a:off x="8590378" y="2374192"/>
            <a:ext cx="268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스마트 시티 확장성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55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F55A0452E259A48B3B4C299F7910F31" ma:contentTypeVersion="12" ma:contentTypeDescription="새 문서를 만듭니다." ma:contentTypeScope="" ma:versionID="93a23572383c64a6b574368beb4eb949">
  <xsd:schema xmlns:xsd="http://www.w3.org/2001/XMLSchema" xmlns:xs="http://www.w3.org/2001/XMLSchema" xmlns:p="http://schemas.microsoft.com/office/2006/metadata/properties" xmlns:ns2="dda23731-9eaf-490a-9b69-c34e96cf22ca" xmlns:ns3="9639060b-3e32-4c2b-b0e0-7d61e1a1e0fb" targetNamespace="http://schemas.microsoft.com/office/2006/metadata/properties" ma:root="true" ma:fieldsID="832f1d0b68974fb6485558cbb38fdb3d" ns2:_="" ns3:_="">
    <xsd:import namespace="dda23731-9eaf-490a-9b69-c34e96cf22ca"/>
    <xsd:import namespace="9639060b-3e32-4c2b-b0e0-7d61e1a1e0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23731-9eaf-490a-9b69-c34e96cf22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59f65d27-7d66-41f1-9e86-1d8e565610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39060b-3e32-4c2b-b0e0-7d61e1a1e0f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9662a04-7a19-4039-b2bc-f3f6dc3d41b1}" ma:internalName="TaxCatchAll" ma:showField="CatchAllData" ma:web="9639060b-3e32-4c2b-b0e0-7d61e1a1e0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a23731-9eaf-490a-9b69-c34e96cf22ca">
      <Terms xmlns="http://schemas.microsoft.com/office/infopath/2007/PartnerControls"/>
    </lcf76f155ced4ddcb4097134ff3c332f>
    <TaxCatchAll xmlns="9639060b-3e32-4c2b-b0e0-7d61e1a1e0fb" xsi:nil="true"/>
  </documentManagement>
</p:properties>
</file>

<file path=customXml/itemProps1.xml><?xml version="1.0" encoding="utf-8"?>
<ds:datastoreItem xmlns:ds="http://schemas.openxmlformats.org/officeDocument/2006/customXml" ds:itemID="{C9FD7706-DAD4-46FD-BCA6-B85F5D3FF596}"/>
</file>

<file path=customXml/itemProps2.xml><?xml version="1.0" encoding="utf-8"?>
<ds:datastoreItem xmlns:ds="http://schemas.openxmlformats.org/officeDocument/2006/customXml" ds:itemID="{AB53E5C9-1ECF-4D66-8BE6-899358DFAB68}"/>
</file>

<file path=customXml/itemProps3.xml><?xml version="1.0" encoding="utf-8"?>
<ds:datastoreItem xmlns:ds="http://schemas.openxmlformats.org/officeDocument/2006/customXml" ds:itemID="{D373F792-EF6B-466F-8188-9EBD1A5D8465}"/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1602</Words>
  <Application>Microsoft Office PowerPoint</Application>
  <PresentationFormat>와이드스크린</PresentationFormat>
  <Paragraphs>261</Paragraphs>
  <Slides>20</Slides>
  <Notes>16</Notes>
  <HiddenSlides>2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Wingdings</vt:lpstr>
      <vt:lpstr>Symbol</vt:lpstr>
      <vt:lpstr>나눔스퀘어 Bold</vt:lpstr>
      <vt:lpstr>맑은 고딕</vt:lpstr>
      <vt:lpstr>Arial</vt:lpstr>
      <vt:lpstr>Office Theme</vt:lpstr>
      <vt:lpstr>스마트 쓰레기 배출 모니터링 및 최적화 솔루션(ECO GA Waste)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쓰레기 배출 모니터링 및 최적화 솔루션(ECO GA Waste)</dc:title>
  <dc:creator>강가에</dc:creator>
  <cp:lastModifiedBy>박범도</cp:lastModifiedBy>
  <cp:revision>305</cp:revision>
  <dcterms:created xsi:type="dcterms:W3CDTF">2024-11-11T02:38:48Z</dcterms:created>
  <dcterms:modified xsi:type="dcterms:W3CDTF">2025-02-04T07:26:43Z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0x010100BF55A0452E259A48B3B4C299F7910F31</vt:lpwstr>
  </property>
</Properties>
</file>